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embeddedFont>
    <p:embeddedFont>
      <p:font typeface="PT Serif" panose="020A0603040505020204" pitchFamily="18"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5" d="100"/>
          <a:sy n="45" d="100"/>
        </p:scale>
        <p:origin x="75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5281"/>
            <a:ext cx="7556421" cy="148851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Audible Insights: Intelligent Book Recommendations</a:t>
            </a:r>
            <a:endParaRPr lang="en-US" sz="4650" dirty="0"/>
          </a:p>
        </p:txBody>
      </p:sp>
      <p:sp>
        <p:nvSpPr>
          <p:cNvPr id="4" name="Text 1"/>
          <p:cNvSpPr/>
          <p:nvPr/>
        </p:nvSpPr>
        <p:spPr>
          <a:xfrm>
            <a:off x="793790" y="312396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Welcome to the project on building an intelligent book recommendation system. This initiative combines Python scripting, data cleaning, Exploratory Data Analysis (EDA), Machine Learning, Natural Language Processing (NLP), Streamlit, and AWS deployment to create personalized book recommendations.</a:t>
            </a:r>
            <a:endParaRPr lang="en-US" sz="1750" dirty="0"/>
          </a:p>
        </p:txBody>
      </p:sp>
      <p:sp>
        <p:nvSpPr>
          <p:cNvPr id="5" name="Text 2"/>
          <p:cNvSpPr/>
          <p:nvPr/>
        </p:nvSpPr>
        <p:spPr>
          <a:xfrm>
            <a:off x="793790" y="519362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Throughout this presentation, we'll explore how we've developed a sophisticated recommendation engine that helps readers discover their next favorite book based on their preferences and reading history.</a:t>
            </a:r>
            <a:endParaRPr lang="en-US" sz="1750" dirty="0"/>
          </a:p>
        </p:txBody>
      </p:sp>
      <p:sp>
        <p:nvSpPr>
          <p:cNvPr id="8" name="Text 5"/>
          <p:cNvSpPr/>
          <p:nvPr/>
        </p:nvSpPr>
        <p:spPr>
          <a:xfrm>
            <a:off x="793790" y="6537484"/>
            <a:ext cx="1762601" cy="396835"/>
          </a:xfrm>
          <a:prstGeom prst="rect">
            <a:avLst/>
          </a:prstGeom>
          <a:noFill/>
          <a:ln/>
        </p:spPr>
        <p:txBody>
          <a:bodyPr wrap="none" lIns="0" tIns="0" rIns="0" bIns="0" rtlCol="0" anchor="t"/>
          <a:lstStyle/>
          <a:p>
            <a:pPr marL="0" indent="0" algn="l">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Saranya 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3301" y="544711"/>
            <a:ext cx="7812762" cy="649843"/>
          </a:xfrm>
          <a:prstGeom prst="rect">
            <a:avLst/>
          </a:prstGeom>
          <a:noFill/>
          <a:ln/>
        </p:spPr>
        <p:txBody>
          <a:bodyPr wrap="none" lIns="0" tIns="0" rIns="0" bIns="0" rtlCol="0" anchor="t"/>
          <a:lstStyle/>
          <a:p>
            <a:pPr marL="0" indent="0" algn="l">
              <a:lnSpc>
                <a:spcPts val="5100"/>
              </a:lnSpc>
              <a:buNone/>
            </a:pPr>
            <a:r>
              <a:rPr lang="en-US" sz="4050" dirty="0">
                <a:solidFill>
                  <a:srgbClr val="020202"/>
                </a:solidFill>
                <a:latin typeface="PT Serif" pitchFamily="34" charset="0"/>
                <a:ea typeface="PT Serif" pitchFamily="34" charset="-122"/>
                <a:cs typeface="PT Serif" pitchFamily="34" charset="-120"/>
              </a:rPr>
              <a:t>Project Deliverables &amp; Evaluation</a:t>
            </a:r>
            <a:endParaRPr lang="en-US" sz="4050" dirty="0"/>
          </a:p>
        </p:txBody>
      </p:sp>
      <p:sp>
        <p:nvSpPr>
          <p:cNvPr id="3" name="Shape 1"/>
          <p:cNvSpPr/>
          <p:nvPr/>
        </p:nvSpPr>
        <p:spPr>
          <a:xfrm>
            <a:off x="693301" y="1590675"/>
            <a:ext cx="1655445" cy="1156811"/>
          </a:xfrm>
          <a:prstGeom prst="roundRect">
            <a:avLst>
              <a:gd name="adj" fmla="val 2569"/>
            </a:avLst>
          </a:prstGeom>
          <a:solidFill>
            <a:srgbClr val="F2EEEE"/>
          </a:solidFill>
          <a:ln/>
        </p:spPr>
      </p:sp>
      <p:pic>
        <p:nvPicPr>
          <p:cNvPr id="4" name="Image 0" descr="preencoded.png"/>
          <p:cNvPicPr>
            <a:picLocks noChangeAspect="1"/>
          </p:cNvPicPr>
          <p:nvPr/>
        </p:nvPicPr>
        <p:blipFill>
          <a:blip r:embed="rId3"/>
          <a:stretch>
            <a:fillRect/>
          </a:stretch>
        </p:blipFill>
        <p:spPr>
          <a:xfrm>
            <a:off x="1381720" y="1995011"/>
            <a:ext cx="278487" cy="348139"/>
          </a:xfrm>
          <a:prstGeom prst="rect">
            <a:avLst/>
          </a:prstGeom>
        </p:spPr>
      </p:pic>
      <p:sp>
        <p:nvSpPr>
          <p:cNvPr id="5" name="Text 2"/>
          <p:cNvSpPr/>
          <p:nvPr/>
        </p:nvSpPr>
        <p:spPr>
          <a:xfrm>
            <a:off x="2546747" y="1788676"/>
            <a:ext cx="2599968" cy="325041"/>
          </a:xfrm>
          <a:prstGeom prst="rect">
            <a:avLst/>
          </a:prstGeom>
          <a:noFill/>
          <a:ln/>
        </p:spPr>
        <p:txBody>
          <a:bodyPr wrap="none" lIns="0" tIns="0" rIns="0" bIns="0" rtlCol="0" anchor="t"/>
          <a:lstStyle/>
          <a:p>
            <a:pPr marL="0" indent="0" algn="l">
              <a:lnSpc>
                <a:spcPts val="2550"/>
              </a:lnSpc>
              <a:buNone/>
            </a:pPr>
            <a:r>
              <a:rPr lang="en-US" sz="2000" dirty="0">
                <a:solidFill>
                  <a:srgbClr val="383838"/>
                </a:solidFill>
                <a:latin typeface="PT Serif" pitchFamily="34" charset="0"/>
                <a:ea typeface="PT Serif" pitchFamily="34" charset="-122"/>
                <a:cs typeface="PT Serif" pitchFamily="34" charset="-120"/>
              </a:rPr>
              <a:t>Data Preparation</a:t>
            </a:r>
            <a:endParaRPr lang="en-US" sz="2000" dirty="0"/>
          </a:p>
        </p:txBody>
      </p:sp>
      <p:sp>
        <p:nvSpPr>
          <p:cNvPr id="6" name="Text 3"/>
          <p:cNvSpPr/>
          <p:nvPr/>
        </p:nvSpPr>
        <p:spPr>
          <a:xfrm>
            <a:off x="2546747" y="2232541"/>
            <a:ext cx="4207788" cy="316944"/>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DM Sans" pitchFamily="34" charset="0"/>
                <a:ea typeface="DM Sans" pitchFamily="34" charset="-122"/>
                <a:cs typeface="DM Sans" pitchFamily="34" charset="-120"/>
              </a:rPr>
              <a:t>Evaluate dataset merging and cleaning quality</a:t>
            </a:r>
            <a:endParaRPr lang="en-US" sz="1550" dirty="0"/>
          </a:p>
        </p:txBody>
      </p:sp>
      <p:sp>
        <p:nvSpPr>
          <p:cNvPr id="7" name="Shape 4"/>
          <p:cNvSpPr/>
          <p:nvPr/>
        </p:nvSpPr>
        <p:spPr>
          <a:xfrm>
            <a:off x="2447687" y="2737961"/>
            <a:ext cx="11390471" cy="11430"/>
          </a:xfrm>
          <a:prstGeom prst="roundRect">
            <a:avLst>
              <a:gd name="adj" fmla="val 259970"/>
            </a:avLst>
          </a:prstGeom>
          <a:solidFill>
            <a:srgbClr val="D8D4D4"/>
          </a:solidFill>
          <a:ln/>
        </p:spPr>
      </p:sp>
      <p:sp>
        <p:nvSpPr>
          <p:cNvPr id="8" name="Shape 5"/>
          <p:cNvSpPr/>
          <p:nvPr/>
        </p:nvSpPr>
        <p:spPr>
          <a:xfrm>
            <a:off x="693301" y="2846427"/>
            <a:ext cx="3310890" cy="1156811"/>
          </a:xfrm>
          <a:prstGeom prst="roundRect">
            <a:avLst>
              <a:gd name="adj" fmla="val 2569"/>
            </a:avLst>
          </a:prstGeom>
          <a:solidFill>
            <a:srgbClr val="F2EEEE"/>
          </a:solidFill>
          <a:ln/>
        </p:spPr>
      </p:sp>
      <p:pic>
        <p:nvPicPr>
          <p:cNvPr id="9" name="Image 1" descr="preencoded.png"/>
          <p:cNvPicPr>
            <a:picLocks noChangeAspect="1"/>
          </p:cNvPicPr>
          <p:nvPr/>
        </p:nvPicPr>
        <p:blipFill>
          <a:blip r:embed="rId4"/>
          <a:stretch>
            <a:fillRect/>
          </a:stretch>
        </p:blipFill>
        <p:spPr>
          <a:xfrm>
            <a:off x="2209443" y="3250763"/>
            <a:ext cx="278487" cy="348139"/>
          </a:xfrm>
          <a:prstGeom prst="rect">
            <a:avLst/>
          </a:prstGeom>
        </p:spPr>
      </p:pic>
      <p:sp>
        <p:nvSpPr>
          <p:cNvPr id="10" name="Text 6"/>
          <p:cNvSpPr/>
          <p:nvPr/>
        </p:nvSpPr>
        <p:spPr>
          <a:xfrm>
            <a:off x="4202192" y="3044428"/>
            <a:ext cx="2599968" cy="325041"/>
          </a:xfrm>
          <a:prstGeom prst="rect">
            <a:avLst/>
          </a:prstGeom>
          <a:noFill/>
          <a:ln/>
        </p:spPr>
        <p:txBody>
          <a:bodyPr wrap="none" lIns="0" tIns="0" rIns="0" bIns="0" rtlCol="0" anchor="t"/>
          <a:lstStyle/>
          <a:p>
            <a:pPr marL="0" indent="0" algn="l">
              <a:lnSpc>
                <a:spcPts val="2550"/>
              </a:lnSpc>
              <a:buNone/>
            </a:pPr>
            <a:r>
              <a:rPr lang="en-US" sz="2000" dirty="0">
                <a:solidFill>
                  <a:srgbClr val="383838"/>
                </a:solidFill>
                <a:latin typeface="PT Serif" pitchFamily="34" charset="0"/>
                <a:ea typeface="PT Serif" pitchFamily="34" charset="-122"/>
                <a:cs typeface="PT Serif" pitchFamily="34" charset="-120"/>
              </a:rPr>
              <a:t>NLP &amp; Clustering</a:t>
            </a:r>
            <a:endParaRPr lang="en-US" sz="2000" dirty="0"/>
          </a:p>
        </p:txBody>
      </p:sp>
      <p:sp>
        <p:nvSpPr>
          <p:cNvPr id="11" name="Text 7"/>
          <p:cNvSpPr/>
          <p:nvPr/>
        </p:nvSpPr>
        <p:spPr>
          <a:xfrm>
            <a:off x="4202192" y="3488293"/>
            <a:ext cx="4551640" cy="316944"/>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DM Sans" pitchFamily="34" charset="0"/>
                <a:ea typeface="DM Sans" pitchFamily="34" charset="-122"/>
                <a:cs typeface="DM Sans" pitchFamily="34" charset="-120"/>
              </a:rPr>
              <a:t>Assess feature extraction and clustering methods</a:t>
            </a:r>
            <a:endParaRPr lang="en-US" sz="1550" dirty="0"/>
          </a:p>
        </p:txBody>
      </p:sp>
      <p:sp>
        <p:nvSpPr>
          <p:cNvPr id="12" name="Shape 8"/>
          <p:cNvSpPr/>
          <p:nvPr/>
        </p:nvSpPr>
        <p:spPr>
          <a:xfrm>
            <a:off x="4103132" y="3993713"/>
            <a:ext cx="9735026" cy="11430"/>
          </a:xfrm>
          <a:prstGeom prst="roundRect">
            <a:avLst>
              <a:gd name="adj" fmla="val 259970"/>
            </a:avLst>
          </a:prstGeom>
          <a:solidFill>
            <a:srgbClr val="D8D4D4"/>
          </a:solidFill>
          <a:ln/>
        </p:spPr>
      </p:sp>
      <p:sp>
        <p:nvSpPr>
          <p:cNvPr id="13" name="Shape 9"/>
          <p:cNvSpPr/>
          <p:nvPr/>
        </p:nvSpPr>
        <p:spPr>
          <a:xfrm>
            <a:off x="693301" y="4102179"/>
            <a:ext cx="4966335" cy="1156811"/>
          </a:xfrm>
          <a:prstGeom prst="roundRect">
            <a:avLst>
              <a:gd name="adj" fmla="val 2569"/>
            </a:avLst>
          </a:prstGeom>
          <a:solidFill>
            <a:srgbClr val="F2EEEE"/>
          </a:solidFill>
          <a:ln/>
        </p:spPr>
      </p:sp>
      <p:pic>
        <p:nvPicPr>
          <p:cNvPr id="14" name="Image 2" descr="preencoded.png"/>
          <p:cNvPicPr>
            <a:picLocks noChangeAspect="1"/>
          </p:cNvPicPr>
          <p:nvPr/>
        </p:nvPicPr>
        <p:blipFill>
          <a:blip r:embed="rId5"/>
          <a:stretch>
            <a:fillRect/>
          </a:stretch>
        </p:blipFill>
        <p:spPr>
          <a:xfrm>
            <a:off x="3037165" y="4506516"/>
            <a:ext cx="278487" cy="348139"/>
          </a:xfrm>
          <a:prstGeom prst="rect">
            <a:avLst/>
          </a:prstGeom>
        </p:spPr>
      </p:pic>
      <p:sp>
        <p:nvSpPr>
          <p:cNvPr id="15" name="Text 10"/>
          <p:cNvSpPr/>
          <p:nvPr/>
        </p:nvSpPr>
        <p:spPr>
          <a:xfrm>
            <a:off x="5857637" y="4300180"/>
            <a:ext cx="2599968" cy="325041"/>
          </a:xfrm>
          <a:prstGeom prst="rect">
            <a:avLst/>
          </a:prstGeom>
          <a:noFill/>
          <a:ln/>
        </p:spPr>
        <p:txBody>
          <a:bodyPr wrap="none" lIns="0" tIns="0" rIns="0" bIns="0" rtlCol="0" anchor="t"/>
          <a:lstStyle/>
          <a:p>
            <a:pPr marL="0" indent="0" algn="l">
              <a:lnSpc>
                <a:spcPts val="2550"/>
              </a:lnSpc>
              <a:buNone/>
            </a:pPr>
            <a:r>
              <a:rPr lang="en-US" sz="2000" dirty="0">
                <a:solidFill>
                  <a:srgbClr val="383838"/>
                </a:solidFill>
                <a:latin typeface="PT Serif" pitchFamily="34" charset="0"/>
                <a:ea typeface="PT Serif" pitchFamily="34" charset="-122"/>
                <a:cs typeface="PT Serif" pitchFamily="34" charset="-120"/>
              </a:rPr>
              <a:t>Model Performance</a:t>
            </a:r>
            <a:endParaRPr lang="en-US" sz="2000" dirty="0"/>
          </a:p>
        </p:txBody>
      </p:sp>
      <p:sp>
        <p:nvSpPr>
          <p:cNvPr id="16" name="Text 11"/>
          <p:cNvSpPr/>
          <p:nvPr/>
        </p:nvSpPr>
        <p:spPr>
          <a:xfrm>
            <a:off x="5857637" y="4744045"/>
            <a:ext cx="6234113" cy="316944"/>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DM Sans" pitchFamily="34" charset="0"/>
                <a:ea typeface="DM Sans" pitchFamily="34" charset="-122"/>
                <a:cs typeface="DM Sans" pitchFamily="34" charset="-120"/>
              </a:rPr>
              <a:t>Measure recommendation accuracy with precision, recall, and RMSE</a:t>
            </a:r>
            <a:endParaRPr lang="en-US" sz="1550" dirty="0"/>
          </a:p>
        </p:txBody>
      </p:sp>
      <p:sp>
        <p:nvSpPr>
          <p:cNvPr id="17" name="Shape 12"/>
          <p:cNvSpPr/>
          <p:nvPr/>
        </p:nvSpPr>
        <p:spPr>
          <a:xfrm>
            <a:off x="5758577" y="5249466"/>
            <a:ext cx="8079581" cy="11430"/>
          </a:xfrm>
          <a:prstGeom prst="roundRect">
            <a:avLst>
              <a:gd name="adj" fmla="val 259970"/>
            </a:avLst>
          </a:prstGeom>
          <a:solidFill>
            <a:srgbClr val="D8D4D4"/>
          </a:solidFill>
          <a:ln/>
        </p:spPr>
      </p:sp>
      <p:sp>
        <p:nvSpPr>
          <p:cNvPr id="18" name="Shape 13"/>
          <p:cNvSpPr/>
          <p:nvPr/>
        </p:nvSpPr>
        <p:spPr>
          <a:xfrm>
            <a:off x="693301" y="5357932"/>
            <a:ext cx="6621899" cy="1156811"/>
          </a:xfrm>
          <a:prstGeom prst="roundRect">
            <a:avLst>
              <a:gd name="adj" fmla="val 2569"/>
            </a:avLst>
          </a:prstGeom>
          <a:solidFill>
            <a:srgbClr val="F2EEEE"/>
          </a:solidFill>
          <a:ln/>
        </p:spPr>
      </p:sp>
      <p:pic>
        <p:nvPicPr>
          <p:cNvPr id="19" name="Image 3" descr="preencoded.png"/>
          <p:cNvPicPr>
            <a:picLocks noChangeAspect="1"/>
          </p:cNvPicPr>
          <p:nvPr/>
        </p:nvPicPr>
        <p:blipFill>
          <a:blip r:embed="rId6"/>
          <a:stretch>
            <a:fillRect/>
          </a:stretch>
        </p:blipFill>
        <p:spPr>
          <a:xfrm>
            <a:off x="3865007" y="5762268"/>
            <a:ext cx="278487" cy="348139"/>
          </a:xfrm>
          <a:prstGeom prst="rect">
            <a:avLst/>
          </a:prstGeom>
        </p:spPr>
      </p:pic>
      <p:sp>
        <p:nvSpPr>
          <p:cNvPr id="20" name="Text 14"/>
          <p:cNvSpPr/>
          <p:nvPr/>
        </p:nvSpPr>
        <p:spPr>
          <a:xfrm>
            <a:off x="7513201" y="5555933"/>
            <a:ext cx="3121819" cy="325041"/>
          </a:xfrm>
          <a:prstGeom prst="rect">
            <a:avLst/>
          </a:prstGeom>
          <a:noFill/>
          <a:ln/>
        </p:spPr>
        <p:txBody>
          <a:bodyPr wrap="none" lIns="0" tIns="0" rIns="0" bIns="0" rtlCol="0" anchor="t"/>
          <a:lstStyle/>
          <a:p>
            <a:pPr marL="0" indent="0" algn="l">
              <a:lnSpc>
                <a:spcPts val="2550"/>
              </a:lnSpc>
              <a:buNone/>
            </a:pPr>
            <a:r>
              <a:rPr lang="en-US" sz="2000" dirty="0">
                <a:solidFill>
                  <a:srgbClr val="383838"/>
                </a:solidFill>
                <a:latin typeface="PT Serif" pitchFamily="34" charset="0"/>
                <a:ea typeface="PT Serif" pitchFamily="34" charset="-122"/>
                <a:cs typeface="PT Serif" pitchFamily="34" charset="-120"/>
              </a:rPr>
              <a:t>Application &amp; Deployment</a:t>
            </a:r>
            <a:endParaRPr lang="en-US" sz="2000" dirty="0"/>
          </a:p>
        </p:txBody>
      </p:sp>
      <p:sp>
        <p:nvSpPr>
          <p:cNvPr id="21" name="Text 15"/>
          <p:cNvSpPr/>
          <p:nvPr/>
        </p:nvSpPr>
        <p:spPr>
          <a:xfrm>
            <a:off x="7513201" y="5999798"/>
            <a:ext cx="4953833" cy="316944"/>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DM Sans" pitchFamily="34" charset="0"/>
                <a:ea typeface="DM Sans" pitchFamily="34" charset="-122"/>
                <a:cs typeface="DM Sans" pitchFamily="34" charset="-120"/>
              </a:rPr>
              <a:t>Verify Streamlit interface usability and AWS scalability</a:t>
            </a:r>
            <a:endParaRPr lang="en-US" sz="1550" dirty="0"/>
          </a:p>
        </p:txBody>
      </p:sp>
      <p:sp>
        <p:nvSpPr>
          <p:cNvPr id="22" name="Text 16"/>
          <p:cNvSpPr/>
          <p:nvPr/>
        </p:nvSpPr>
        <p:spPr>
          <a:xfrm>
            <a:off x="693301" y="6737509"/>
            <a:ext cx="13243798" cy="950833"/>
          </a:xfrm>
          <a:prstGeom prst="rect">
            <a:avLst/>
          </a:prstGeom>
          <a:noFill/>
          <a:ln/>
        </p:spPr>
        <p:txBody>
          <a:bodyPr wrap="square" lIns="0" tIns="0" rIns="0" bIns="0" rtlCol="0" anchor="t"/>
          <a:lstStyle/>
          <a:p>
            <a:pPr marL="0" indent="0" algn="l">
              <a:lnSpc>
                <a:spcPts val="2450"/>
              </a:lnSpc>
              <a:buNone/>
            </a:pPr>
            <a:r>
              <a:rPr lang="en-US" sz="1550" dirty="0">
                <a:solidFill>
                  <a:srgbClr val="383838"/>
                </a:solidFill>
                <a:latin typeface="DM Sans" pitchFamily="34" charset="0"/>
                <a:ea typeface="DM Sans" pitchFamily="34" charset="-122"/>
                <a:cs typeface="DM Sans" pitchFamily="34" charset="-120"/>
              </a:rPr>
              <a:t>The success of our project will be measured across multiple dimensions, from the quality of our data preparation to the performance of our recommendation models. We'll use established metrics like precision, recall, and RMSE to evaluate recommendation accuracy, while also ensuring the application interface is intuitive and responsive.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250" y="1137404"/>
            <a:ext cx="5019913" cy="627459"/>
          </a:xfrm>
          <a:prstGeom prst="rect">
            <a:avLst/>
          </a:prstGeom>
          <a:noFill/>
          <a:ln/>
        </p:spPr>
        <p:txBody>
          <a:bodyPr wrap="none" lIns="0" tIns="0" rIns="0" bIns="0" rtlCol="0" anchor="t"/>
          <a:lstStyle/>
          <a:p>
            <a:pPr marL="0" indent="0" algn="l">
              <a:lnSpc>
                <a:spcPts val="4900"/>
              </a:lnSpc>
              <a:buNone/>
            </a:pPr>
            <a:r>
              <a:rPr lang="en-US" sz="3950" dirty="0">
                <a:solidFill>
                  <a:srgbClr val="020202"/>
                </a:solidFill>
                <a:latin typeface="PT Serif" pitchFamily="34" charset="0"/>
                <a:ea typeface="PT Serif" pitchFamily="34" charset="-122"/>
                <a:cs typeface="PT Serif" pitchFamily="34" charset="-120"/>
              </a:rPr>
              <a:t>Problem Statement</a:t>
            </a:r>
            <a:endParaRPr lang="en-US" sz="3950" dirty="0"/>
          </a:p>
        </p:txBody>
      </p:sp>
      <p:sp>
        <p:nvSpPr>
          <p:cNvPr id="4" name="Shape 1"/>
          <p:cNvSpPr/>
          <p:nvPr/>
        </p:nvSpPr>
        <p:spPr>
          <a:xfrm>
            <a:off x="669250" y="2051685"/>
            <a:ext cx="7805499" cy="1116687"/>
          </a:xfrm>
          <a:prstGeom prst="roundRect">
            <a:avLst>
              <a:gd name="adj" fmla="val 2569"/>
            </a:avLst>
          </a:prstGeom>
          <a:solidFill>
            <a:srgbClr val="F2EEEE"/>
          </a:solidFill>
          <a:ln/>
        </p:spPr>
      </p:sp>
      <p:sp>
        <p:nvSpPr>
          <p:cNvPr id="5" name="Text 2"/>
          <p:cNvSpPr/>
          <p:nvPr/>
        </p:nvSpPr>
        <p:spPr>
          <a:xfrm>
            <a:off x="860465" y="2242899"/>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Data Processing</a:t>
            </a:r>
            <a:endParaRPr lang="en-US" sz="1950" dirty="0"/>
          </a:p>
        </p:txBody>
      </p:sp>
      <p:sp>
        <p:nvSpPr>
          <p:cNvPr id="6" name="Text 3"/>
          <p:cNvSpPr/>
          <p:nvPr/>
        </p:nvSpPr>
        <p:spPr>
          <a:xfrm>
            <a:off x="860465" y="2671286"/>
            <a:ext cx="7423071" cy="3058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Retrieve and clean book details from provided datasets to prepare for analysis</a:t>
            </a:r>
            <a:endParaRPr lang="en-US" sz="1500" dirty="0"/>
          </a:p>
        </p:txBody>
      </p:sp>
      <p:sp>
        <p:nvSpPr>
          <p:cNvPr id="7" name="Shape 4"/>
          <p:cNvSpPr/>
          <p:nvPr/>
        </p:nvSpPr>
        <p:spPr>
          <a:xfrm>
            <a:off x="669250" y="3359587"/>
            <a:ext cx="7805499" cy="1116687"/>
          </a:xfrm>
          <a:prstGeom prst="roundRect">
            <a:avLst>
              <a:gd name="adj" fmla="val 2569"/>
            </a:avLst>
          </a:prstGeom>
          <a:solidFill>
            <a:srgbClr val="F2EEEE"/>
          </a:solidFill>
          <a:ln/>
        </p:spPr>
      </p:sp>
      <p:sp>
        <p:nvSpPr>
          <p:cNvPr id="8" name="Text 5"/>
          <p:cNvSpPr/>
          <p:nvPr/>
        </p:nvSpPr>
        <p:spPr>
          <a:xfrm>
            <a:off x="860465" y="3550801"/>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Advanced Techniques</a:t>
            </a:r>
            <a:endParaRPr lang="en-US" sz="1950" dirty="0"/>
          </a:p>
        </p:txBody>
      </p:sp>
      <p:sp>
        <p:nvSpPr>
          <p:cNvPr id="9" name="Text 6"/>
          <p:cNvSpPr/>
          <p:nvPr/>
        </p:nvSpPr>
        <p:spPr>
          <a:xfrm>
            <a:off x="860465" y="3979188"/>
            <a:ext cx="7423071" cy="3058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Apply NLP techniques and clustering methods to understand book similarities</a:t>
            </a:r>
            <a:endParaRPr lang="en-US" sz="1500" dirty="0"/>
          </a:p>
        </p:txBody>
      </p:sp>
      <p:sp>
        <p:nvSpPr>
          <p:cNvPr id="10" name="Shape 7"/>
          <p:cNvSpPr/>
          <p:nvPr/>
        </p:nvSpPr>
        <p:spPr>
          <a:xfrm>
            <a:off x="669250" y="4667488"/>
            <a:ext cx="7805499" cy="1116687"/>
          </a:xfrm>
          <a:prstGeom prst="roundRect">
            <a:avLst>
              <a:gd name="adj" fmla="val 2569"/>
            </a:avLst>
          </a:prstGeom>
          <a:solidFill>
            <a:srgbClr val="F2EEEE"/>
          </a:solidFill>
          <a:ln/>
        </p:spPr>
      </p:sp>
      <p:sp>
        <p:nvSpPr>
          <p:cNvPr id="11" name="Text 8"/>
          <p:cNvSpPr/>
          <p:nvPr/>
        </p:nvSpPr>
        <p:spPr>
          <a:xfrm>
            <a:off x="860465" y="4858703"/>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Multiple Models</a:t>
            </a:r>
            <a:endParaRPr lang="en-US" sz="1950" dirty="0"/>
          </a:p>
        </p:txBody>
      </p:sp>
      <p:sp>
        <p:nvSpPr>
          <p:cNvPr id="12" name="Text 9"/>
          <p:cNvSpPr/>
          <p:nvPr/>
        </p:nvSpPr>
        <p:spPr>
          <a:xfrm>
            <a:off x="860465" y="5287089"/>
            <a:ext cx="7423071" cy="3058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Build various recommendation models to compare performance and accuracy</a:t>
            </a:r>
            <a:endParaRPr lang="en-US" sz="1500" dirty="0"/>
          </a:p>
        </p:txBody>
      </p:sp>
      <p:sp>
        <p:nvSpPr>
          <p:cNvPr id="13" name="Shape 10"/>
          <p:cNvSpPr/>
          <p:nvPr/>
        </p:nvSpPr>
        <p:spPr>
          <a:xfrm>
            <a:off x="669250" y="5975390"/>
            <a:ext cx="7805499" cy="1116687"/>
          </a:xfrm>
          <a:prstGeom prst="roundRect">
            <a:avLst>
              <a:gd name="adj" fmla="val 2569"/>
            </a:avLst>
          </a:prstGeom>
          <a:solidFill>
            <a:srgbClr val="F2EEEE"/>
          </a:solidFill>
          <a:ln/>
        </p:spPr>
      </p:sp>
      <p:sp>
        <p:nvSpPr>
          <p:cNvPr id="14" name="Text 11"/>
          <p:cNvSpPr/>
          <p:nvPr/>
        </p:nvSpPr>
        <p:spPr>
          <a:xfrm>
            <a:off x="860465" y="6166604"/>
            <a:ext cx="2509957" cy="3137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User Interface</a:t>
            </a:r>
            <a:endParaRPr lang="en-US" sz="1950" dirty="0"/>
          </a:p>
        </p:txBody>
      </p:sp>
      <p:sp>
        <p:nvSpPr>
          <p:cNvPr id="15" name="Text 12"/>
          <p:cNvSpPr/>
          <p:nvPr/>
        </p:nvSpPr>
        <p:spPr>
          <a:xfrm>
            <a:off x="860465" y="6594991"/>
            <a:ext cx="7423071" cy="3058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Create a user-friendly interface with Streamlit and deploy on AWS for accessibility</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3778"/>
          </a:xfrm>
          <a:prstGeom prst="rect">
            <a:avLst/>
          </a:prstGeom>
        </p:spPr>
      </p:pic>
      <p:sp>
        <p:nvSpPr>
          <p:cNvPr id="3" name="Text 0"/>
          <p:cNvSpPr/>
          <p:nvPr/>
        </p:nvSpPr>
        <p:spPr>
          <a:xfrm>
            <a:off x="729020" y="3510201"/>
            <a:ext cx="5468064" cy="683538"/>
          </a:xfrm>
          <a:prstGeom prst="rect">
            <a:avLst/>
          </a:prstGeom>
          <a:noFill/>
          <a:ln/>
        </p:spPr>
        <p:txBody>
          <a:bodyPr wrap="none" lIns="0" tIns="0" rIns="0" bIns="0" rtlCol="0" anchor="t"/>
          <a:lstStyle/>
          <a:p>
            <a:pPr marL="0" indent="0" algn="l">
              <a:lnSpc>
                <a:spcPts val="5350"/>
              </a:lnSpc>
              <a:buNone/>
            </a:pPr>
            <a:r>
              <a:rPr lang="en-US" sz="4300" dirty="0">
                <a:solidFill>
                  <a:srgbClr val="020202"/>
                </a:solidFill>
                <a:latin typeface="PT Serif" pitchFamily="34" charset="0"/>
                <a:ea typeface="PT Serif" pitchFamily="34" charset="-122"/>
                <a:cs typeface="PT Serif" pitchFamily="34" charset="-120"/>
              </a:rPr>
              <a:t>Business Use Cases</a:t>
            </a:r>
            <a:endParaRPr lang="en-US" sz="4300" dirty="0"/>
          </a:p>
        </p:txBody>
      </p:sp>
      <p:pic>
        <p:nvPicPr>
          <p:cNvPr id="4" name="Image 1" descr="preencoded.png"/>
          <p:cNvPicPr>
            <a:picLocks noChangeAspect="1"/>
          </p:cNvPicPr>
          <p:nvPr/>
        </p:nvPicPr>
        <p:blipFill>
          <a:blip r:embed="rId4"/>
          <a:stretch>
            <a:fillRect/>
          </a:stretch>
        </p:blipFill>
        <p:spPr>
          <a:xfrm>
            <a:off x="729020" y="4542592"/>
            <a:ext cx="520660" cy="520660"/>
          </a:xfrm>
          <a:prstGeom prst="rect">
            <a:avLst/>
          </a:prstGeom>
        </p:spPr>
      </p:pic>
      <p:sp>
        <p:nvSpPr>
          <p:cNvPr id="5" name="Text 1"/>
          <p:cNvSpPr/>
          <p:nvPr/>
        </p:nvSpPr>
        <p:spPr>
          <a:xfrm>
            <a:off x="1457920" y="4506158"/>
            <a:ext cx="2329815" cy="1025128"/>
          </a:xfrm>
          <a:prstGeom prst="rect">
            <a:avLst/>
          </a:prstGeom>
          <a:noFill/>
          <a:ln/>
        </p:spPr>
        <p:txBody>
          <a:bodyPr wrap="squar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Personalized Reading Experience</a:t>
            </a:r>
            <a:endParaRPr lang="en-US" sz="2150" dirty="0"/>
          </a:p>
        </p:txBody>
      </p:sp>
      <p:sp>
        <p:nvSpPr>
          <p:cNvPr id="6" name="Text 2"/>
          <p:cNvSpPr/>
          <p:nvPr/>
        </p:nvSpPr>
        <p:spPr>
          <a:xfrm>
            <a:off x="1457920" y="5656183"/>
            <a:ext cx="2329815" cy="1666875"/>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Help readers discover books tailored to their preferences based on their reading history, genres, or authors</a:t>
            </a:r>
            <a:endParaRPr lang="en-US" sz="1600" dirty="0"/>
          </a:p>
        </p:txBody>
      </p:sp>
      <p:pic>
        <p:nvPicPr>
          <p:cNvPr id="7" name="Image 2" descr="preencoded.png"/>
          <p:cNvPicPr>
            <a:picLocks noChangeAspect="1"/>
          </p:cNvPicPr>
          <p:nvPr/>
        </p:nvPicPr>
        <p:blipFill>
          <a:blip r:embed="rId5"/>
          <a:stretch>
            <a:fillRect/>
          </a:stretch>
        </p:blipFill>
        <p:spPr>
          <a:xfrm>
            <a:off x="4100155" y="4542592"/>
            <a:ext cx="520660" cy="520660"/>
          </a:xfrm>
          <a:prstGeom prst="rect">
            <a:avLst/>
          </a:prstGeom>
        </p:spPr>
      </p:pic>
      <p:sp>
        <p:nvSpPr>
          <p:cNvPr id="8" name="Text 3"/>
          <p:cNvSpPr/>
          <p:nvPr/>
        </p:nvSpPr>
        <p:spPr>
          <a:xfrm>
            <a:off x="4829056" y="4506158"/>
            <a:ext cx="2329934" cy="683419"/>
          </a:xfrm>
          <a:prstGeom prst="rect">
            <a:avLst/>
          </a:prstGeom>
          <a:noFill/>
          <a:ln/>
        </p:spPr>
        <p:txBody>
          <a:bodyPr wrap="squar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Enhanced Library Systems</a:t>
            </a:r>
            <a:endParaRPr lang="en-US" sz="2150" dirty="0"/>
          </a:p>
        </p:txBody>
      </p:sp>
      <p:sp>
        <p:nvSpPr>
          <p:cNvPr id="9" name="Text 4"/>
          <p:cNvSpPr/>
          <p:nvPr/>
        </p:nvSpPr>
        <p:spPr>
          <a:xfrm>
            <a:off x="4829056" y="5314474"/>
            <a:ext cx="2329934" cy="1666875"/>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Libraries and bookstores can improve book borrowing/sales based on popular or similar reads</a:t>
            </a:r>
            <a:endParaRPr lang="en-US" sz="1600" dirty="0"/>
          </a:p>
        </p:txBody>
      </p:sp>
      <p:pic>
        <p:nvPicPr>
          <p:cNvPr id="10" name="Image 3" descr="preencoded.png"/>
          <p:cNvPicPr>
            <a:picLocks noChangeAspect="1"/>
          </p:cNvPicPr>
          <p:nvPr/>
        </p:nvPicPr>
        <p:blipFill>
          <a:blip r:embed="rId6"/>
          <a:stretch>
            <a:fillRect/>
          </a:stretch>
        </p:blipFill>
        <p:spPr>
          <a:xfrm>
            <a:off x="7471410" y="4542592"/>
            <a:ext cx="520660" cy="520660"/>
          </a:xfrm>
          <a:prstGeom prst="rect">
            <a:avLst/>
          </a:prstGeom>
        </p:spPr>
      </p:pic>
      <p:sp>
        <p:nvSpPr>
          <p:cNvPr id="11" name="Text 5"/>
          <p:cNvSpPr/>
          <p:nvPr/>
        </p:nvSpPr>
        <p:spPr>
          <a:xfrm>
            <a:off x="8200311" y="4506158"/>
            <a:ext cx="2329815" cy="1025128"/>
          </a:xfrm>
          <a:prstGeom prst="rect">
            <a:avLst/>
          </a:prstGeom>
          <a:noFill/>
          <a:ln/>
        </p:spPr>
        <p:txBody>
          <a:bodyPr wrap="squar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Improved Author/Publisher Targeting</a:t>
            </a:r>
            <a:endParaRPr lang="en-US" sz="2150" dirty="0"/>
          </a:p>
        </p:txBody>
      </p:sp>
      <p:sp>
        <p:nvSpPr>
          <p:cNvPr id="12" name="Text 6"/>
          <p:cNvSpPr/>
          <p:nvPr/>
        </p:nvSpPr>
        <p:spPr>
          <a:xfrm>
            <a:off x="8200311" y="5656183"/>
            <a:ext cx="2329815" cy="1666875"/>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Provide data-driven insights about popular genres, reader preferences, and high-demand books</a:t>
            </a:r>
            <a:endParaRPr lang="en-US" sz="1600" dirty="0"/>
          </a:p>
        </p:txBody>
      </p:sp>
      <p:pic>
        <p:nvPicPr>
          <p:cNvPr id="13" name="Image 4" descr="preencoded.png"/>
          <p:cNvPicPr>
            <a:picLocks noChangeAspect="1"/>
          </p:cNvPicPr>
          <p:nvPr/>
        </p:nvPicPr>
        <p:blipFill>
          <a:blip r:embed="rId7"/>
          <a:stretch>
            <a:fillRect/>
          </a:stretch>
        </p:blipFill>
        <p:spPr>
          <a:xfrm>
            <a:off x="10842546" y="4542592"/>
            <a:ext cx="520660" cy="520660"/>
          </a:xfrm>
          <a:prstGeom prst="rect">
            <a:avLst/>
          </a:prstGeom>
        </p:spPr>
      </p:pic>
      <p:sp>
        <p:nvSpPr>
          <p:cNvPr id="14" name="Text 7"/>
          <p:cNvSpPr/>
          <p:nvPr/>
        </p:nvSpPr>
        <p:spPr>
          <a:xfrm>
            <a:off x="11571446" y="4506158"/>
            <a:ext cx="2329934" cy="683419"/>
          </a:xfrm>
          <a:prstGeom prst="rect">
            <a:avLst/>
          </a:prstGeom>
          <a:noFill/>
          <a:ln/>
        </p:spPr>
        <p:txBody>
          <a:bodyPr wrap="squar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Reader Engagement</a:t>
            </a:r>
            <a:endParaRPr lang="en-US" sz="2150" dirty="0"/>
          </a:p>
        </p:txBody>
      </p:sp>
      <p:sp>
        <p:nvSpPr>
          <p:cNvPr id="15" name="Text 8"/>
          <p:cNvSpPr/>
          <p:nvPr/>
        </p:nvSpPr>
        <p:spPr>
          <a:xfrm>
            <a:off x="11571446" y="5314474"/>
            <a:ext cx="2329934" cy="1666875"/>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Increase engagement by suggesting trending or highly rated books across different categories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775" y="687824"/>
            <a:ext cx="5091470" cy="636389"/>
          </a:xfrm>
          <a:prstGeom prst="rect">
            <a:avLst/>
          </a:prstGeom>
          <a:noFill/>
          <a:ln/>
        </p:spPr>
        <p:txBody>
          <a:bodyPr wrap="none" lIns="0" tIns="0" rIns="0" bIns="0" rtlCol="0" anchor="t"/>
          <a:lstStyle/>
          <a:p>
            <a:pPr marL="0" indent="0" algn="l">
              <a:lnSpc>
                <a:spcPts val="5000"/>
              </a:lnSpc>
              <a:buNone/>
            </a:pPr>
            <a:r>
              <a:rPr lang="en-US" sz="4000" dirty="0">
                <a:solidFill>
                  <a:srgbClr val="020202"/>
                </a:solidFill>
                <a:latin typeface="PT Serif" pitchFamily="34" charset="0"/>
                <a:ea typeface="PT Serif" pitchFamily="34" charset="-122"/>
                <a:cs typeface="PT Serif" pitchFamily="34" charset="-120"/>
              </a:rPr>
              <a:t>Project Approach</a:t>
            </a:r>
            <a:endParaRPr lang="en-US" sz="4000" dirty="0"/>
          </a:p>
        </p:txBody>
      </p:sp>
      <p:sp>
        <p:nvSpPr>
          <p:cNvPr id="4" name="Shape 1"/>
          <p:cNvSpPr/>
          <p:nvPr/>
        </p:nvSpPr>
        <p:spPr>
          <a:xfrm>
            <a:off x="678775" y="1615083"/>
            <a:ext cx="145375" cy="1365290"/>
          </a:xfrm>
          <a:prstGeom prst="roundRect">
            <a:avLst>
              <a:gd name="adj" fmla="val 20013"/>
            </a:avLst>
          </a:prstGeom>
          <a:solidFill>
            <a:srgbClr val="F2EEEE"/>
          </a:solidFill>
          <a:ln/>
        </p:spPr>
      </p:sp>
      <p:sp>
        <p:nvSpPr>
          <p:cNvPr id="5" name="Text 2"/>
          <p:cNvSpPr/>
          <p:nvPr/>
        </p:nvSpPr>
        <p:spPr>
          <a:xfrm>
            <a:off x="1115020" y="1615083"/>
            <a:ext cx="3286363" cy="318135"/>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Data Preparation &amp; Cleaning</a:t>
            </a:r>
            <a:endParaRPr lang="en-US" sz="2000" dirty="0"/>
          </a:p>
        </p:txBody>
      </p:sp>
      <p:sp>
        <p:nvSpPr>
          <p:cNvPr id="6" name="Text 3"/>
          <p:cNvSpPr/>
          <p:nvPr/>
        </p:nvSpPr>
        <p:spPr>
          <a:xfrm>
            <a:off x="1115020" y="2049542"/>
            <a:ext cx="7350204" cy="930831"/>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Merge datasets based on common attributes like book names and authors. Handle missing data, standardize formats, and remove duplicates to create a clean foundation.</a:t>
            </a:r>
            <a:endParaRPr lang="en-US" sz="1500" dirty="0"/>
          </a:p>
        </p:txBody>
      </p:sp>
      <p:sp>
        <p:nvSpPr>
          <p:cNvPr id="7" name="Shape 4"/>
          <p:cNvSpPr/>
          <p:nvPr/>
        </p:nvSpPr>
        <p:spPr>
          <a:xfrm>
            <a:off x="969645" y="3174325"/>
            <a:ext cx="145375" cy="1055013"/>
          </a:xfrm>
          <a:prstGeom prst="roundRect">
            <a:avLst>
              <a:gd name="adj" fmla="val 20013"/>
            </a:avLst>
          </a:prstGeom>
          <a:solidFill>
            <a:srgbClr val="F2EEEE"/>
          </a:solidFill>
          <a:ln/>
        </p:spPr>
      </p:sp>
      <p:sp>
        <p:nvSpPr>
          <p:cNvPr id="8" name="Text 5"/>
          <p:cNvSpPr/>
          <p:nvPr/>
        </p:nvSpPr>
        <p:spPr>
          <a:xfrm>
            <a:off x="1405890" y="3174325"/>
            <a:ext cx="2939058" cy="318135"/>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Exploratory Data Analysis</a:t>
            </a:r>
            <a:endParaRPr lang="en-US" sz="2000" dirty="0"/>
          </a:p>
        </p:txBody>
      </p:sp>
      <p:sp>
        <p:nvSpPr>
          <p:cNvPr id="9" name="Text 6"/>
          <p:cNvSpPr/>
          <p:nvPr/>
        </p:nvSpPr>
        <p:spPr>
          <a:xfrm>
            <a:off x="1405890" y="3608784"/>
            <a:ext cx="7059335" cy="620554"/>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Analyze book genres, ratings distribution, and publication trends. Visualize key insights including popular genres, top-rated books, and other patterns.</a:t>
            </a:r>
            <a:endParaRPr lang="en-US" sz="1500" dirty="0"/>
          </a:p>
        </p:txBody>
      </p:sp>
      <p:sp>
        <p:nvSpPr>
          <p:cNvPr id="10" name="Shape 7"/>
          <p:cNvSpPr/>
          <p:nvPr/>
        </p:nvSpPr>
        <p:spPr>
          <a:xfrm>
            <a:off x="1260634" y="4423291"/>
            <a:ext cx="145375" cy="1365290"/>
          </a:xfrm>
          <a:prstGeom prst="roundRect">
            <a:avLst>
              <a:gd name="adj" fmla="val 20013"/>
            </a:avLst>
          </a:prstGeom>
          <a:solidFill>
            <a:srgbClr val="F2EEEE"/>
          </a:solidFill>
          <a:ln/>
        </p:spPr>
      </p:sp>
      <p:sp>
        <p:nvSpPr>
          <p:cNvPr id="11" name="Text 8"/>
          <p:cNvSpPr/>
          <p:nvPr/>
        </p:nvSpPr>
        <p:spPr>
          <a:xfrm>
            <a:off x="1696879" y="4423291"/>
            <a:ext cx="3101578" cy="318135"/>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NLP &amp; Model Development</a:t>
            </a:r>
            <a:endParaRPr lang="en-US" sz="2000" dirty="0"/>
          </a:p>
        </p:txBody>
      </p:sp>
      <p:sp>
        <p:nvSpPr>
          <p:cNvPr id="12" name="Text 9"/>
          <p:cNvSpPr/>
          <p:nvPr/>
        </p:nvSpPr>
        <p:spPr>
          <a:xfrm>
            <a:off x="1696879" y="4857750"/>
            <a:ext cx="6768346" cy="930831"/>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Apply NLP techniques to extract features from book titles and descriptions. Build recommendation models using content-based filtering, clustering, and hybrid approaches.</a:t>
            </a:r>
            <a:endParaRPr lang="en-US" sz="1500" dirty="0"/>
          </a:p>
        </p:txBody>
      </p:sp>
      <p:sp>
        <p:nvSpPr>
          <p:cNvPr id="13" name="Shape 10"/>
          <p:cNvSpPr/>
          <p:nvPr/>
        </p:nvSpPr>
        <p:spPr>
          <a:xfrm>
            <a:off x="1551503" y="5982533"/>
            <a:ext cx="145375" cy="1365290"/>
          </a:xfrm>
          <a:prstGeom prst="roundRect">
            <a:avLst>
              <a:gd name="adj" fmla="val 20013"/>
            </a:avLst>
          </a:prstGeom>
          <a:solidFill>
            <a:srgbClr val="F2EEEE"/>
          </a:solidFill>
          <a:ln/>
        </p:spPr>
      </p:sp>
      <p:sp>
        <p:nvSpPr>
          <p:cNvPr id="14" name="Text 11"/>
          <p:cNvSpPr/>
          <p:nvPr/>
        </p:nvSpPr>
        <p:spPr>
          <a:xfrm>
            <a:off x="1987748" y="5982533"/>
            <a:ext cx="3056096" cy="318135"/>
          </a:xfrm>
          <a:prstGeom prst="rect">
            <a:avLst/>
          </a:prstGeom>
          <a:noFill/>
          <a:ln/>
        </p:spPr>
        <p:txBody>
          <a:bodyPr wrap="none" lIns="0" tIns="0" rIns="0" bIns="0" rtlCol="0" anchor="t"/>
          <a:lstStyle/>
          <a:p>
            <a:pPr marL="0" indent="0" algn="l">
              <a:lnSpc>
                <a:spcPts val="2500"/>
              </a:lnSpc>
              <a:buNone/>
            </a:pPr>
            <a:r>
              <a:rPr lang="en-US" sz="2000" dirty="0">
                <a:solidFill>
                  <a:srgbClr val="383838"/>
                </a:solidFill>
                <a:latin typeface="PT Serif" pitchFamily="34" charset="0"/>
                <a:ea typeface="PT Serif" pitchFamily="34" charset="-122"/>
                <a:cs typeface="PT Serif" pitchFamily="34" charset="-120"/>
              </a:rPr>
              <a:t>Application &amp; Deployment</a:t>
            </a:r>
            <a:endParaRPr lang="en-US" sz="2000" dirty="0"/>
          </a:p>
        </p:txBody>
      </p:sp>
      <p:sp>
        <p:nvSpPr>
          <p:cNvPr id="15" name="Text 12"/>
          <p:cNvSpPr/>
          <p:nvPr/>
        </p:nvSpPr>
        <p:spPr>
          <a:xfrm>
            <a:off x="1987748" y="6416993"/>
            <a:ext cx="6477476" cy="930831"/>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Create a Streamlit interface for users to input preferences and receive recommendations. Deploy the application to AWS for accessibility and scalability.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3778"/>
          </a:xfrm>
          <a:prstGeom prst="rect">
            <a:avLst/>
          </a:prstGeom>
        </p:spPr>
      </p:pic>
      <p:sp>
        <p:nvSpPr>
          <p:cNvPr id="3" name="Text 0"/>
          <p:cNvSpPr/>
          <p:nvPr/>
        </p:nvSpPr>
        <p:spPr>
          <a:xfrm>
            <a:off x="729020" y="3341727"/>
            <a:ext cx="6647855" cy="683538"/>
          </a:xfrm>
          <a:prstGeom prst="rect">
            <a:avLst/>
          </a:prstGeom>
          <a:noFill/>
          <a:ln/>
        </p:spPr>
        <p:txBody>
          <a:bodyPr wrap="none" lIns="0" tIns="0" rIns="0" bIns="0" rtlCol="0" anchor="t"/>
          <a:lstStyle/>
          <a:p>
            <a:pPr marL="0" indent="0" algn="l">
              <a:lnSpc>
                <a:spcPts val="5350"/>
              </a:lnSpc>
              <a:buNone/>
            </a:pPr>
            <a:r>
              <a:rPr lang="en-US" sz="4300" dirty="0">
                <a:solidFill>
                  <a:srgbClr val="020202"/>
                </a:solidFill>
                <a:latin typeface="PT Serif" pitchFamily="34" charset="0"/>
                <a:ea typeface="PT Serif" pitchFamily="34" charset="-122"/>
                <a:cs typeface="PT Serif" pitchFamily="34" charset="-120"/>
              </a:rPr>
              <a:t>Data Flow and Architecture</a:t>
            </a:r>
            <a:endParaRPr lang="en-US" sz="4300" dirty="0"/>
          </a:p>
        </p:txBody>
      </p:sp>
      <p:pic>
        <p:nvPicPr>
          <p:cNvPr id="4" name="Image 1" descr="preencoded.png"/>
          <p:cNvPicPr>
            <a:picLocks noChangeAspect="1"/>
          </p:cNvPicPr>
          <p:nvPr/>
        </p:nvPicPr>
        <p:blipFill>
          <a:blip r:embed="rId4"/>
          <a:stretch>
            <a:fillRect/>
          </a:stretch>
        </p:blipFill>
        <p:spPr>
          <a:xfrm>
            <a:off x="729020" y="4337685"/>
            <a:ext cx="3293031" cy="833199"/>
          </a:xfrm>
          <a:prstGeom prst="rect">
            <a:avLst/>
          </a:prstGeom>
        </p:spPr>
      </p:pic>
      <p:sp>
        <p:nvSpPr>
          <p:cNvPr id="5" name="Text 1"/>
          <p:cNvSpPr/>
          <p:nvPr/>
        </p:nvSpPr>
        <p:spPr>
          <a:xfrm>
            <a:off x="937260" y="5483304"/>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Data Preparation</a:t>
            </a:r>
            <a:endParaRPr lang="en-US" sz="2150" dirty="0"/>
          </a:p>
        </p:txBody>
      </p:sp>
      <p:sp>
        <p:nvSpPr>
          <p:cNvPr id="6" name="Text 2"/>
          <p:cNvSpPr/>
          <p:nvPr/>
        </p:nvSpPr>
        <p:spPr>
          <a:xfrm>
            <a:off x="937260" y="5949910"/>
            <a:ext cx="2876550" cy="1333500"/>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Merge and clean the provided datasets. Store processed data locally or in AWS S3 bucket.</a:t>
            </a:r>
            <a:endParaRPr lang="en-US" sz="1600" dirty="0"/>
          </a:p>
        </p:txBody>
      </p:sp>
      <p:pic>
        <p:nvPicPr>
          <p:cNvPr id="7" name="Image 2" descr="preencoded.png"/>
          <p:cNvPicPr>
            <a:picLocks noChangeAspect="1"/>
          </p:cNvPicPr>
          <p:nvPr/>
        </p:nvPicPr>
        <p:blipFill>
          <a:blip r:embed="rId5"/>
          <a:stretch>
            <a:fillRect/>
          </a:stretch>
        </p:blipFill>
        <p:spPr>
          <a:xfrm>
            <a:off x="4022050" y="4337685"/>
            <a:ext cx="3293150" cy="833199"/>
          </a:xfrm>
          <a:prstGeom prst="rect">
            <a:avLst/>
          </a:prstGeom>
        </p:spPr>
      </p:pic>
      <p:sp>
        <p:nvSpPr>
          <p:cNvPr id="8" name="Text 3"/>
          <p:cNvSpPr/>
          <p:nvPr/>
        </p:nvSpPr>
        <p:spPr>
          <a:xfrm>
            <a:off x="4230291" y="5483304"/>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Processing Pipeline</a:t>
            </a:r>
            <a:endParaRPr lang="en-US" sz="2150" dirty="0"/>
          </a:p>
        </p:txBody>
      </p:sp>
      <p:sp>
        <p:nvSpPr>
          <p:cNvPr id="9" name="Text 4"/>
          <p:cNvSpPr/>
          <p:nvPr/>
        </p:nvSpPr>
        <p:spPr>
          <a:xfrm>
            <a:off x="4230291" y="5949910"/>
            <a:ext cx="2876669" cy="1333500"/>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Clean and preprocess data using pandas. Perform feature engineering for recommendation models.</a:t>
            </a:r>
            <a:endParaRPr lang="en-US" sz="1600" dirty="0"/>
          </a:p>
        </p:txBody>
      </p:sp>
      <p:pic>
        <p:nvPicPr>
          <p:cNvPr id="10" name="Image 3" descr="preencoded.png"/>
          <p:cNvPicPr>
            <a:picLocks noChangeAspect="1"/>
          </p:cNvPicPr>
          <p:nvPr/>
        </p:nvPicPr>
        <p:blipFill>
          <a:blip r:embed="rId6"/>
          <a:stretch>
            <a:fillRect/>
          </a:stretch>
        </p:blipFill>
        <p:spPr>
          <a:xfrm>
            <a:off x="7315200" y="4337685"/>
            <a:ext cx="3293031" cy="833199"/>
          </a:xfrm>
          <a:prstGeom prst="rect">
            <a:avLst/>
          </a:prstGeom>
        </p:spPr>
      </p:pic>
      <p:sp>
        <p:nvSpPr>
          <p:cNvPr id="11" name="Text 5"/>
          <p:cNvSpPr/>
          <p:nvPr/>
        </p:nvSpPr>
        <p:spPr>
          <a:xfrm>
            <a:off x="7523440" y="5483304"/>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Model Training</a:t>
            </a:r>
            <a:endParaRPr lang="en-US" sz="2150" dirty="0"/>
          </a:p>
        </p:txBody>
      </p:sp>
      <p:sp>
        <p:nvSpPr>
          <p:cNvPr id="12" name="Text 6"/>
          <p:cNvSpPr/>
          <p:nvPr/>
        </p:nvSpPr>
        <p:spPr>
          <a:xfrm>
            <a:off x="7523440" y="5949910"/>
            <a:ext cx="2876550" cy="1333500"/>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Develop models using scikit-learn or Surprise. Save trained models for deployment.</a:t>
            </a:r>
            <a:endParaRPr lang="en-US" sz="1600" dirty="0"/>
          </a:p>
        </p:txBody>
      </p:sp>
      <p:pic>
        <p:nvPicPr>
          <p:cNvPr id="13" name="Image 4" descr="preencoded.png"/>
          <p:cNvPicPr>
            <a:picLocks noChangeAspect="1"/>
          </p:cNvPicPr>
          <p:nvPr/>
        </p:nvPicPr>
        <p:blipFill>
          <a:blip r:embed="rId7"/>
          <a:stretch>
            <a:fillRect/>
          </a:stretch>
        </p:blipFill>
        <p:spPr>
          <a:xfrm>
            <a:off x="10608231" y="4337685"/>
            <a:ext cx="3293150" cy="833199"/>
          </a:xfrm>
          <a:prstGeom prst="rect">
            <a:avLst/>
          </a:prstGeom>
        </p:spPr>
      </p:pic>
      <p:sp>
        <p:nvSpPr>
          <p:cNvPr id="14" name="Text 7"/>
          <p:cNvSpPr/>
          <p:nvPr/>
        </p:nvSpPr>
        <p:spPr>
          <a:xfrm>
            <a:off x="10816471" y="5483304"/>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Deployment</a:t>
            </a:r>
            <a:endParaRPr lang="en-US" sz="2150" dirty="0"/>
          </a:p>
        </p:txBody>
      </p:sp>
      <p:sp>
        <p:nvSpPr>
          <p:cNvPr id="15" name="Text 8"/>
          <p:cNvSpPr/>
          <p:nvPr/>
        </p:nvSpPr>
        <p:spPr>
          <a:xfrm>
            <a:off x="10816471" y="5949910"/>
            <a:ext cx="2876669" cy="1333500"/>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Create user-friendly front end with Streamlit. Host application on AWS EC2 or Elastic Beanstalk.</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4821"/>
          </a:xfrm>
          <a:prstGeom prst="rect">
            <a:avLst/>
          </a:prstGeom>
        </p:spPr>
      </p:pic>
      <p:sp>
        <p:nvSpPr>
          <p:cNvPr id="3" name="Text 0"/>
          <p:cNvSpPr/>
          <p:nvPr/>
        </p:nvSpPr>
        <p:spPr>
          <a:xfrm>
            <a:off x="664964" y="3046095"/>
            <a:ext cx="4987290" cy="623411"/>
          </a:xfrm>
          <a:prstGeom prst="rect">
            <a:avLst/>
          </a:prstGeom>
          <a:noFill/>
          <a:ln/>
        </p:spPr>
        <p:txBody>
          <a:bodyPr wrap="none" lIns="0" tIns="0" rIns="0" bIns="0" rtlCol="0" anchor="t"/>
          <a:lstStyle/>
          <a:p>
            <a:pPr marL="0" indent="0" algn="l">
              <a:lnSpc>
                <a:spcPts val="4900"/>
              </a:lnSpc>
              <a:buNone/>
            </a:pPr>
            <a:r>
              <a:rPr lang="en-US" sz="3900" dirty="0">
                <a:solidFill>
                  <a:srgbClr val="020202"/>
                </a:solidFill>
                <a:latin typeface="PT Serif" pitchFamily="34" charset="0"/>
                <a:ea typeface="PT Serif" pitchFamily="34" charset="-122"/>
                <a:cs typeface="PT Serif" pitchFamily="34" charset="-120"/>
              </a:rPr>
              <a:t>Datasets Overview</a:t>
            </a:r>
            <a:endParaRPr lang="en-US" sz="3900" dirty="0"/>
          </a:p>
        </p:txBody>
      </p:sp>
      <p:sp>
        <p:nvSpPr>
          <p:cNvPr id="4" name="Shape 1"/>
          <p:cNvSpPr/>
          <p:nvPr/>
        </p:nvSpPr>
        <p:spPr>
          <a:xfrm>
            <a:off x="664964" y="3954423"/>
            <a:ext cx="13300472" cy="1960483"/>
          </a:xfrm>
          <a:prstGeom prst="roundRect">
            <a:avLst>
              <a:gd name="adj" fmla="val 1454"/>
            </a:avLst>
          </a:prstGeom>
          <a:noFill/>
          <a:ln w="7620">
            <a:solidFill>
              <a:srgbClr val="000000">
                <a:alpha val="8000"/>
              </a:srgbClr>
            </a:solidFill>
            <a:prstDash val="solid"/>
          </a:ln>
        </p:spPr>
      </p:sp>
      <p:sp>
        <p:nvSpPr>
          <p:cNvPr id="5" name="Shape 2"/>
          <p:cNvSpPr/>
          <p:nvPr/>
        </p:nvSpPr>
        <p:spPr>
          <a:xfrm>
            <a:off x="672584" y="3962043"/>
            <a:ext cx="13285232" cy="547092"/>
          </a:xfrm>
          <a:prstGeom prst="rect">
            <a:avLst/>
          </a:prstGeom>
          <a:solidFill>
            <a:srgbClr val="FFFFFF">
              <a:alpha val="4000"/>
            </a:srgbClr>
          </a:solidFill>
          <a:ln/>
        </p:spPr>
      </p:sp>
      <p:sp>
        <p:nvSpPr>
          <p:cNvPr id="6" name="Text 3"/>
          <p:cNvSpPr/>
          <p:nvPr/>
        </p:nvSpPr>
        <p:spPr>
          <a:xfrm>
            <a:off x="862489" y="4083606"/>
            <a:ext cx="6258997" cy="30396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Dataset Name</a:t>
            </a:r>
            <a:endParaRPr lang="en-US" sz="1450" dirty="0"/>
          </a:p>
        </p:txBody>
      </p:sp>
      <p:sp>
        <p:nvSpPr>
          <p:cNvPr id="7" name="Text 4"/>
          <p:cNvSpPr/>
          <p:nvPr/>
        </p:nvSpPr>
        <p:spPr>
          <a:xfrm>
            <a:off x="7508915" y="4083606"/>
            <a:ext cx="6258997" cy="30396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Key Features</a:t>
            </a:r>
            <a:endParaRPr lang="en-US" sz="1450" dirty="0"/>
          </a:p>
        </p:txBody>
      </p:sp>
      <p:sp>
        <p:nvSpPr>
          <p:cNvPr id="8" name="Shape 5"/>
          <p:cNvSpPr/>
          <p:nvPr/>
        </p:nvSpPr>
        <p:spPr>
          <a:xfrm>
            <a:off x="672584" y="4509135"/>
            <a:ext cx="13285232" cy="851059"/>
          </a:xfrm>
          <a:prstGeom prst="rect">
            <a:avLst/>
          </a:prstGeom>
          <a:solidFill>
            <a:srgbClr val="000000">
              <a:alpha val="4000"/>
            </a:srgbClr>
          </a:solidFill>
          <a:ln/>
        </p:spPr>
      </p:sp>
      <p:sp>
        <p:nvSpPr>
          <p:cNvPr id="9" name="Text 6"/>
          <p:cNvSpPr/>
          <p:nvPr/>
        </p:nvSpPr>
        <p:spPr>
          <a:xfrm>
            <a:off x="862489" y="4630698"/>
            <a:ext cx="6258997" cy="30396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Audible_Catlog.csv</a:t>
            </a:r>
            <a:endParaRPr lang="en-US" sz="1450" dirty="0"/>
          </a:p>
        </p:txBody>
      </p:sp>
      <p:sp>
        <p:nvSpPr>
          <p:cNvPr id="10" name="Text 7"/>
          <p:cNvSpPr/>
          <p:nvPr/>
        </p:nvSpPr>
        <p:spPr>
          <a:xfrm>
            <a:off x="7508915" y="4630698"/>
            <a:ext cx="6258997" cy="607933"/>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Book Name, Author, Rating, Number of Reviews, Price, Description, Listening Time, Ranks and Genre</a:t>
            </a:r>
            <a:endParaRPr lang="en-US" sz="1450" dirty="0"/>
          </a:p>
        </p:txBody>
      </p:sp>
      <p:sp>
        <p:nvSpPr>
          <p:cNvPr id="11" name="Shape 8"/>
          <p:cNvSpPr/>
          <p:nvPr/>
        </p:nvSpPr>
        <p:spPr>
          <a:xfrm>
            <a:off x="672584" y="5360194"/>
            <a:ext cx="13285232" cy="547092"/>
          </a:xfrm>
          <a:prstGeom prst="rect">
            <a:avLst/>
          </a:prstGeom>
          <a:solidFill>
            <a:srgbClr val="FFFFFF">
              <a:alpha val="4000"/>
            </a:srgbClr>
          </a:solidFill>
          <a:ln/>
        </p:spPr>
      </p:sp>
      <p:sp>
        <p:nvSpPr>
          <p:cNvPr id="12" name="Text 9"/>
          <p:cNvSpPr/>
          <p:nvPr/>
        </p:nvSpPr>
        <p:spPr>
          <a:xfrm>
            <a:off x="862489" y="5481757"/>
            <a:ext cx="6258997" cy="30396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Audible_Catlog_Advanced_Features.csv</a:t>
            </a:r>
            <a:endParaRPr lang="en-US" sz="1450" dirty="0"/>
          </a:p>
        </p:txBody>
      </p:sp>
      <p:sp>
        <p:nvSpPr>
          <p:cNvPr id="13" name="Text 10"/>
          <p:cNvSpPr/>
          <p:nvPr/>
        </p:nvSpPr>
        <p:spPr>
          <a:xfrm>
            <a:off x="7508915" y="5481757"/>
            <a:ext cx="6258997" cy="30396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Book Name, Author, Rating, Number of Reviews, Price</a:t>
            </a:r>
            <a:endParaRPr lang="en-US" sz="1450" dirty="0"/>
          </a:p>
        </p:txBody>
      </p:sp>
      <p:sp>
        <p:nvSpPr>
          <p:cNvPr id="14" name="Text 11"/>
          <p:cNvSpPr/>
          <p:nvPr/>
        </p:nvSpPr>
        <p:spPr>
          <a:xfrm>
            <a:off x="664964" y="6128623"/>
            <a:ext cx="13300472" cy="607933"/>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These complementary datasets provide comprehensive information about books available on Audible. The first dataset contains detailed information including descriptions and genre classifications, while the second offers additional features that can be merged to create a robust dataset for analysis.</a:t>
            </a:r>
            <a:endParaRPr lang="en-US" sz="1450" dirty="0"/>
          </a:p>
        </p:txBody>
      </p:sp>
      <p:sp>
        <p:nvSpPr>
          <p:cNvPr id="15" name="Text 12"/>
          <p:cNvSpPr/>
          <p:nvPr/>
        </p:nvSpPr>
        <p:spPr>
          <a:xfrm>
            <a:off x="664964" y="6950273"/>
            <a:ext cx="13300472" cy="607933"/>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By combining these datasets, we can create a rich foundation for our recommendation system that captures both the content features and user interaction metrics.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2241" y="754856"/>
            <a:ext cx="6776085" cy="733425"/>
          </a:xfrm>
          <a:prstGeom prst="rect">
            <a:avLst/>
          </a:prstGeom>
          <a:noFill/>
          <a:ln/>
        </p:spPr>
        <p:txBody>
          <a:bodyPr wrap="none" lIns="0" tIns="0" rIns="0" bIns="0" rtlCol="0" anchor="t"/>
          <a:lstStyle/>
          <a:p>
            <a:pPr marL="0" indent="0" algn="l">
              <a:lnSpc>
                <a:spcPts val="5750"/>
              </a:lnSpc>
              <a:buNone/>
            </a:pPr>
            <a:r>
              <a:rPr lang="en-US" sz="4600" dirty="0">
                <a:solidFill>
                  <a:srgbClr val="020202"/>
                </a:solidFill>
                <a:latin typeface="PT Serif" pitchFamily="34" charset="0"/>
                <a:ea typeface="PT Serif" pitchFamily="34" charset="-122"/>
                <a:cs typeface="PT Serif" pitchFamily="34" charset="-120"/>
              </a:rPr>
              <a:t>Exploratory Data Analysis</a:t>
            </a:r>
            <a:endParaRPr lang="en-US" sz="4600" dirty="0"/>
          </a:p>
        </p:txBody>
      </p:sp>
      <p:sp>
        <p:nvSpPr>
          <p:cNvPr id="3" name="Text 1"/>
          <p:cNvSpPr/>
          <p:nvPr/>
        </p:nvSpPr>
        <p:spPr>
          <a:xfrm>
            <a:off x="2095024" y="2386727"/>
            <a:ext cx="2933581" cy="366713"/>
          </a:xfrm>
          <a:prstGeom prst="rect">
            <a:avLst/>
          </a:prstGeom>
          <a:noFill/>
          <a:ln/>
        </p:spPr>
        <p:txBody>
          <a:bodyPr wrap="none" lIns="0" tIns="0" rIns="0" bIns="0" rtlCol="0" anchor="t"/>
          <a:lstStyle/>
          <a:p>
            <a:pPr marL="0" indent="0" algn="r">
              <a:lnSpc>
                <a:spcPts val="2850"/>
              </a:lnSpc>
              <a:buNone/>
            </a:pPr>
            <a:r>
              <a:rPr lang="en-US" sz="2300" dirty="0">
                <a:solidFill>
                  <a:srgbClr val="383838"/>
                </a:solidFill>
                <a:latin typeface="PT Serif" pitchFamily="34" charset="0"/>
                <a:ea typeface="PT Serif" pitchFamily="34" charset="-122"/>
                <a:cs typeface="PT Serif" pitchFamily="34" charset="-120"/>
              </a:rPr>
              <a:t>Rating Distribution</a:t>
            </a:r>
            <a:endParaRPr lang="en-US" sz="2300" dirty="0"/>
          </a:p>
        </p:txBody>
      </p:sp>
      <p:sp>
        <p:nvSpPr>
          <p:cNvPr id="4" name="Text 2"/>
          <p:cNvSpPr/>
          <p:nvPr/>
        </p:nvSpPr>
        <p:spPr>
          <a:xfrm>
            <a:off x="782241" y="2887504"/>
            <a:ext cx="4246364" cy="715089"/>
          </a:xfrm>
          <a:prstGeom prst="rect">
            <a:avLst/>
          </a:prstGeom>
          <a:noFill/>
          <a:ln/>
        </p:spPr>
        <p:txBody>
          <a:bodyPr wrap="square" lIns="0" tIns="0" rIns="0" bIns="0" rtlCol="0" anchor="t"/>
          <a:lstStyle/>
          <a:p>
            <a:pPr marL="0" indent="0" algn="r">
              <a:lnSpc>
                <a:spcPts val="2800"/>
              </a:lnSpc>
              <a:buNone/>
            </a:pPr>
            <a:r>
              <a:rPr lang="en-US" sz="1750" dirty="0">
                <a:solidFill>
                  <a:srgbClr val="383838"/>
                </a:solidFill>
                <a:latin typeface="DM Sans" pitchFamily="34" charset="0"/>
                <a:ea typeface="DM Sans" pitchFamily="34" charset="-122"/>
                <a:cs typeface="DM Sans" pitchFamily="34" charset="-120"/>
              </a:rPr>
              <a:t>Analyze how ratings are distributed across different genres and authors</a:t>
            </a:r>
            <a:endParaRPr lang="en-US" sz="1750" dirty="0"/>
          </a:p>
        </p:txBody>
      </p:sp>
      <p:pic>
        <p:nvPicPr>
          <p:cNvPr id="5" name="Image 0" descr="preencoded.png"/>
          <p:cNvPicPr>
            <a:picLocks noChangeAspect="1"/>
          </p:cNvPicPr>
          <p:nvPr/>
        </p:nvPicPr>
        <p:blipFill>
          <a:blip r:embed="rId3"/>
          <a:stretch>
            <a:fillRect/>
          </a:stretch>
        </p:blipFill>
        <p:spPr>
          <a:xfrm>
            <a:off x="5028605" y="1935242"/>
            <a:ext cx="4573072" cy="4573072"/>
          </a:xfrm>
          <a:prstGeom prst="rect">
            <a:avLst/>
          </a:prstGeom>
        </p:spPr>
      </p:pic>
      <p:pic>
        <p:nvPicPr>
          <p:cNvPr id="6" name="Image 1" descr="preencoded.png"/>
          <p:cNvPicPr>
            <a:picLocks noChangeAspect="1"/>
          </p:cNvPicPr>
          <p:nvPr/>
        </p:nvPicPr>
        <p:blipFill>
          <a:blip r:embed="rId4"/>
          <a:stretch>
            <a:fillRect/>
          </a:stretch>
        </p:blipFill>
        <p:spPr>
          <a:xfrm>
            <a:off x="6325255" y="3192601"/>
            <a:ext cx="314206" cy="392787"/>
          </a:xfrm>
          <a:prstGeom prst="rect">
            <a:avLst/>
          </a:prstGeom>
        </p:spPr>
      </p:pic>
      <p:sp>
        <p:nvSpPr>
          <p:cNvPr id="7" name="Text 3"/>
          <p:cNvSpPr/>
          <p:nvPr/>
        </p:nvSpPr>
        <p:spPr>
          <a:xfrm>
            <a:off x="9601676" y="2386727"/>
            <a:ext cx="2933581"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Genre Analysis</a:t>
            </a:r>
            <a:endParaRPr lang="en-US" sz="2300" dirty="0"/>
          </a:p>
        </p:txBody>
      </p:sp>
      <p:sp>
        <p:nvSpPr>
          <p:cNvPr id="8" name="Text 4"/>
          <p:cNvSpPr/>
          <p:nvPr/>
        </p:nvSpPr>
        <p:spPr>
          <a:xfrm>
            <a:off x="9601676" y="2887504"/>
            <a:ext cx="4246483" cy="71508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Identify the most common genres and their popularity trends</a:t>
            </a:r>
            <a:endParaRPr lang="en-US" sz="1750" dirty="0"/>
          </a:p>
        </p:txBody>
      </p:sp>
      <p:pic>
        <p:nvPicPr>
          <p:cNvPr id="9" name="Image 2" descr="preencoded.png"/>
          <p:cNvPicPr>
            <a:picLocks noChangeAspect="1"/>
          </p:cNvPicPr>
          <p:nvPr/>
        </p:nvPicPr>
        <p:blipFill>
          <a:blip r:embed="rId5"/>
          <a:stretch>
            <a:fillRect/>
          </a:stretch>
        </p:blipFill>
        <p:spPr>
          <a:xfrm>
            <a:off x="5028605" y="1935242"/>
            <a:ext cx="4573072" cy="4573072"/>
          </a:xfrm>
          <a:prstGeom prst="rect">
            <a:avLst/>
          </a:prstGeom>
        </p:spPr>
      </p:pic>
      <p:pic>
        <p:nvPicPr>
          <p:cNvPr id="10" name="Image 3" descr="preencoded.png"/>
          <p:cNvPicPr>
            <a:picLocks noChangeAspect="1"/>
          </p:cNvPicPr>
          <p:nvPr/>
        </p:nvPicPr>
        <p:blipFill>
          <a:blip r:embed="rId6"/>
          <a:stretch>
            <a:fillRect/>
          </a:stretch>
        </p:blipFill>
        <p:spPr>
          <a:xfrm>
            <a:off x="7990701" y="3192601"/>
            <a:ext cx="314206" cy="392787"/>
          </a:xfrm>
          <a:prstGeom prst="rect">
            <a:avLst/>
          </a:prstGeom>
        </p:spPr>
      </p:pic>
      <p:sp>
        <p:nvSpPr>
          <p:cNvPr id="11" name="Text 5"/>
          <p:cNvSpPr/>
          <p:nvPr/>
        </p:nvSpPr>
        <p:spPr>
          <a:xfrm>
            <a:off x="9601676" y="4840843"/>
            <a:ext cx="2933581"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Review Patterns</a:t>
            </a:r>
            <a:endParaRPr lang="en-US" sz="2300" dirty="0"/>
          </a:p>
        </p:txBody>
      </p:sp>
      <p:sp>
        <p:nvSpPr>
          <p:cNvPr id="12" name="Text 6"/>
          <p:cNvSpPr/>
          <p:nvPr/>
        </p:nvSpPr>
        <p:spPr>
          <a:xfrm>
            <a:off x="9601676" y="5341620"/>
            <a:ext cx="4246483" cy="71508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Examine relationship between book ratings and review counts</a:t>
            </a:r>
            <a:endParaRPr lang="en-US" sz="1750" dirty="0"/>
          </a:p>
        </p:txBody>
      </p:sp>
      <p:pic>
        <p:nvPicPr>
          <p:cNvPr id="13" name="Image 4" descr="preencoded.png"/>
          <p:cNvPicPr>
            <a:picLocks noChangeAspect="1"/>
          </p:cNvPicPr>
          <p:nvPr/>
        </p:nvPicPr>
        <p:blipFill>
          <a:blip r:embed="rId7"/>
          <a:stretch>
            <a:fillRect/>
          </a:stretch>
        </p:blipFill>
        <p:spPr>
          <a:xfrm>
            <a:off x="5028605" y="1935242"/>
            <a:ext cx="4573072" cy="4573072"/>
          </a:xfrm>
          <a:prstGeom prst="rect">
            <a:avLst/>
          </a:prstGeom>
        </p:spPr>
      </p:pic>
      <p:pic>
        <p:nvPicPr>
          <p:cNvPr id="14" name="Image 5" descr="preencoded.png"/>
          <p:cNvPicPr>
            <a:picLocks noChangeAspect="1"/>
          </p:cNvPicPr>
          <p:nvPr/>
        </p:nvPicPr>
        <p:blipFill>
          <a:blip r:embed="rId8"/>
          <a:stretch>
            <a:fillRect/>
          </a:stretch>
        </p:blipFill>
        <p:spPr>
          <a:xfrm>
            <a:off x="7990701" y="4858048"/>
            <a:ext cx="314206" cy="392787"/>
          </a:xfrm>
          <a:prstGeom prst="rect">
            <a:avLst/>
          </a:prstGeom>
        </p:spPr>
      </p:pic>
      <p:sp>
        <p:nvSpPr>
          <p:cNvPr id="15" name="Text 7"/>
          <p:cNvSpPr/>
          <p:nvPr/>
        </p:nvSpPr>
        <p:spPr>
          <a:xfrm>
            <a:off x="2095024" y="4840843"/>
            <a:ext cx="2933581" cy="366713"/>
          </a:xfrm>
          <a:prstGeom prst="rect">
            <a:avLst/>
          </a:prstGeom>
          <a:noFill/>
          <a:ln/>
        </p:spPr>
        <p:txBody>
          <a:bodyPr wrap="none" lIns="0" tIns="0" rIns="0" bIns="0" rtlCol="0" anchor="t"/>
          <a:lstStyle/>
          <a:p>
            <a:pPr marL="0" indent="0" algn="r">
              <a:lnSpc>
                <a:spcPts val="2850"/>
              </a:lnSpc>
              <a:buNone/>
            </a:pPr>
            <a:r>
              <a:rPr lang="en-US" sz="2300" dirty="0">
                <a:solidFill>
                  <a:srgbClr val="383838"/>
                </a:solidFill>
                <a:latin typeface="PT Serif" pitchFamily="34" charset="0"/>
                <a:ea typeface="PT Serif" pitchFamily="34" charset="-122"/>
                <a:cs typeface="PT Serif" pitchFamily="34" charset="-120"/>
              </a:rPr>
              <a:t>Publication Trends</a:t>
            </a:r>
            <a:endParaRPr lang="en-US" sz="2300" dirty="0"/>
          </a:p>
        </p:txBody>
      </p:sp>
      <p:sp>
        <p:nvSpPr>
          <p:cNvPr id="16" name="Text 8"/>
          <p:cNvSpPr/>
          <p:nvPr/>
        </p:nvSpPr>
        <p:spPr>
          <a:xfrm>
            <a:off x="782241" y="5341620"/>
            <a:ext cx="4246364" cy="715089"/>
          </a:xfrm>
          <a:prstGeom prst="rect">
            <a:avLst/>
          </a:prstGeom>
          <a:noFill/>
          <a:ln/>
        </p:spPr>
        <p:txBody>
          <a:bodyPr wrap="square" lIns="0" tIns="0" rIns="0" bIns="0" rtlCol="0" anchor="t"/>
          <a:lstStyle/>
          <a:p>
            <a:pPr marL="0" indent="0" algn="r">
              <a:lnSpc>
                <a:spcPts val="2800"/>
              </a:lnSpc>
              <a:buNone/>
            </a:pPr>
            <a:r>
              <a:rPr lang="en-US" sz="1750" dirty="0">
                <a:solidFill>
                  <a:srgbClr val="383838"/>
                </a:solidFill>
                <a:latin typeface="DM Sans" pitchFamily="34" charset="0"/>
                <a:ea typeface="DM Sans" pitchFamily="34" charset="-122"/>
                <a:cs typeface="DM Sans" pitchFamily="34" charset="-120"/>
              </a:rPr>
              <a:t>Track changes in publication patterns and popularity over time</a:t>
            </a:r>
            <a:endParaRPr lang="en-US" sz="1750" dirty="0"/>
          </a:p>
        </p:txBody>
      </p:sp>
      <p:pic>
        <p:nvPicPr>
          <p:cNvPr id="17" name="Image 6" descr="preencoded.png"/>
          <p:cNvPicPr>
            <a:picLocks noChangeAspect="1"/>
          </p:cNvPicPr>
          <p:nvPr/>
        </p:nvPicPr>
        <p:blipFill>
          <a:blip r:embed="rId9"/>
          <a:stretch>
            <a:fillRect/>
          </a:stretch>
        </p:blipFill>
        <p:spPr>
          <a:xfrm>
            <a:off x="5028605" y="1935242"/>
            <a:ext cx="4573072" cy="4573072"/>
          </a:xfrm>
          <a:prstGeom prst="rect">
            <a:avLst/>
          </a:prstGeom>
        </p:spPr>
      </p:pic>
      <p:pic>
        <p:nvPicPr>
          <p:cNvPr id="18" name="Image 7" descr="preencoded.png"/>
          <p:cNvPicPr>
            <a:picLocks noChangeAspect="1"/>
          </p:cNvPicPr>
          <p:nvPr/>
        </p:nvPicPr>
        <p:blipFill>
          <a:blip r:embed="rId10"/>
          <a:stretch>
            <a:fillRect/>
          </a:stretch>
        </p:blipFill>
        <p:spPr>
          <a:xfrm>
            <a:off x="6325255" y="4858048"/>
            <a:ext cx="314206" cy="392787"/>
          </a:xfrm>
          <a:prstGeom prst="rect">
            <a:avLst/>
          </a:prstGeom>
        </p:spPr>
      </p:pic>
      <p:sp>
        <p:nvSpPr>
          <p:cNvPr id="19" name="Text 9"/>
          <p:cNvSpPr/>
          <p:nvPr/>
        </p:nvSpPr>
        <p:spPr>
          <a:xfrm>
            <a:off x="782241" y="6759654"/>
            <a:ext cx="13065919" cy="71508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Our EDA process will utilize various visualization techniques including bar charts for genre popularity, heatmaps for correlation analysis, and line charts to track trends over time. These insights will inform our recommendation model development.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7830" y="579715"/>
            <a:ext cx="6106597" cy="691753"/>
          </a:xfrm>
          <a:prstGeom prst="rect">
            <a:avLst/>
          </a:prstGeom>
          <a:noFill/>
          <a:ln/>
        </p:spPr>
        <p:txBody>
          <a:bodyPr wrap="none" lIns="0" tIns="0" rIns="0" bIns="0" rtlCol="0" anchor="t"/>
          <a:lstStyle/>
          <a:p>
            <a:pPr marL="0" indent="0" algn="l">
              <a:lnSpc>
                <a:spcPts val="5400"/>
              </a:lnSpc>
              <a:buNone/>
            </a:pPr>
            <a:r>
              <a:rPr lang="en-US" sz="4350" dirty="0">
                <a:solidFill>
                  <a:srgbClr val="020202"/>
                </a:solidFill>
                <a:latin typeface="PT Serif" pitchFamily="34" charset="0"/>
                <a:ea typeface="PT Serif" pitchFamily="34" charset="-122"/>
                <a:cs typeface="PT Serif" pitchFamily="34" charset="-120"/>
              </a:rPr>
              <a:t>Key Questions to Answer</a:t>
            </a:r>
            <a:endParaRPr lang="en-US" sz="4350" dirty="0"/>
          </a:p>
        </p:txBody>
      </p:sp>
      <p:pic>
        <p:nvPicPr>
          <p:cNvPr id="3" name="Image 0" descr="preencoded.png"/>
          <p:cNvPicPr>
            <a:picLocks noChangeAspect="1"/>
          </p:cNvPicPr>
          <p:nvPr/>
        </p:nvPicPr>
        <p:blipFill>
          <a:blip r:embed="rId3"/>
          <a:stretch>
            <a:fillRect/>
          </a:stretch>
        </p:blipFill>
        <p:spPr>
          <a:xfrm>
            <a:off x="2941201" y="1693069"/>
            <a:ext cx="2170509" cy="1231106"/>
          </a:xfrm>
          <a:prstGeom prst="rect">
            <a:avLst/>
          </a:prstGeom>
        </p:spPr>
      </p:pic>
      <p:pic>
        <p:nvPicPr>
          <p:cNvPr id="4" name="Image 1" descr="preencoded.png"/>
          <p:cNvPicPr>
            <a:picLocks noChangeAspect="1"/>
          </p:cNvPicPr>
          <p:nvPr/>
        </p:nvPicPr>
        <p:blipFill>
          <a:blip r:embed="rId4"/>
          <a:stretch>
            <a:fillRect/>
          </a:stretch>
        </p:blipFill>
        <p:spPr>
          <a:xfrm>
            <a:off x="3878104" y="2276356"/>
            <a:ext cx="296466" cy="370523"/>
          </a:xfrm>
          <a:prstGeom prst="rect">
            <a:avLst/>
          </a:prstGeom>
        </p:spPr>
      </p:pic>
      <p:sp>
        <p:nvSpPr>
          <p:cNvPr id="5" name="Text 1"/>
          <p:cNvSpPr/>
          <p:nvPr/>
        </p:nvSpPr>
        <p:spPr>
          <a:xfrm>
            <a:off x="5322451" y="1903809"/>
            <a:ext cx="2767013" cy="345877"/>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Advanced Scenarios</a:t>
            </a:r>
            <a:endParaRPr lang="en-US" sz="2150" dirty="0"/>
          </a:p>
        </p:txBody>
      </p:sp>
      <p:sp>
        <p:nvSpPr>
          <p:cNvPr id="6" name="Text 2"/>
          <p:cNvSpPr/>
          <p:nvPr/>
        </p:nvSpPr>
        <p:spPr>
          <a:xfrm>
            <a:off x="5322451" y="2376130"/>
            <a:ext cx="5482471" cy="33730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Personalized recommendations for specific user profiles</a:t>
            </a:r>
            <a:endParaRPr lang="en-US" sz="1650" dirty="0"/>
          </a:p>
        </p:txBody>
      </p:sp>
      <p:sp>
        <p:nvSpPr>
          <p:cNvPr id="7" name="Shape 3"/>
          <p:cNvSpPr/>
          <p:nvPr/>
        </p:nvSpPr>
        <p:spPr>
          <a:xfrm>
            <a:off x="5164336" y="2940963"/>
            <a:ext cx="8675608" cy="11430"/>
          </a:xfrm>
          <a:prstGeom prst="roundRect">
            <a:avLst>
              <a:gd name="adj" fmla="val 276668"/>
            </a:avLst>
          </a:prstGeom>
          <a:solidFill>
            <a:srgbClr val="D8D4D4"/>
          </a:solidFill>
          <a:ln/>
        </p:spPr>
      </p:sp>
      <p:pic>
        <p:nvPicPr>
          <p:cNvPr id="8" name="Image 2" descr="preencoded.png"/>
          <p:cNvPicPr>
            <a:picLocks noChangeAspect="1"/>
          </p:cNvPicPr>
          <p:nvPr/>
        </p:nvPicPr>
        <p:blipFill>
          <a:blip r:embed="rId5"/>
          <a:stretch>
            <a:fillRect/>
          </a:stretch>
        </p:blipFill>
        <p:spPr>
          <a:xfrm>
            <a:off x="1855946" y="2976801"/>
            <a:ext cx="4341019" cy="1231106"/>
          </a:xfrm>
          <a:prstGeom prst="rect">
            <a:avLst/>
          </a:prstGeom>
        </p:spPr>
      </p:pic>
      <p:pic>
        <p:nvPicPr>
          <p:cNvPr id="9" name="Image 3" descr="preencoded.png"/>
          <p:cNvPicPr>
            <a:picLocks noChangeAspect="1"/>
          </p:cNvPicPr>
          <p:nvPr/>
        </p:nvPicPr>
        <p:blipFill>
          <a:blip r:embed="rId6"/>
          <a:stretch>
            <a:fillRect/>
          </a:stretch>
        </p:blipFill>
        <p:spPr>
          <a:xfrm>
            <a:off x="3878104" y="3407093"/>
            <a:ext cx="296466" cy="370523"/>
          </a:xfrm>
          <a:prstGeom prst="rect">
            <a:avLst/>
          </a:prstGeom>
        </p:spPr>
      </p:pic>
      <p:sp>
        <p:nvSpPr>
          <p:cNvPr id="10" name="Text 4"/>
          <p:cNvSpPr/>
          <p:nvPr/>
        </p:nvSpPr>
        <p:spPr>
          <a:xfrm>
            <a:off x="6407706" y="3187541"/>
            <a:ext cx="2767013" cy="345877"/>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Medium Complexity</a:t>
            </a:r>
            <a:endParaRPr lang="en-US" sz="2150" dirty="0"/>
          </a:p>
        </p:txBody>
      </p:sp>
      <p:sp>
        <p:nvSpPr>
          <p:cNvPr id="11" name="Text 5"/>
          <p:cNvSpPr/>
          <p:nvPr/>
        </p:nvSpPr>
        <p:spPr>
          <a:xfrm>
            <a:off x="6407706" y="3659862"/>
            <a:ext cx="4477464" cy="33730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Cross-model analysis and feature importance</a:t>
            </a:r>
            <a:endParaRPr lang="en-US" sz="1650" dirty="0"/>
          </a:p>
        </p:txBody>
      </p:sp>
      <p:sp>
        <p:nvSpPr>
          <p:cNvPr id="12" name="Shape 6"/>
          <p:cNvSpPr/>
          <p:nvPr/>
        </p:nvSpPr>
        <p:spPr>
          <a:xfrm>
            <a:off x="6249591" y="4224695"/>
            <a:ext cx="7590353" cy="11430"/>
          </a:xfrm>
          <a:prstGeom prst="roundRect">
            <a:avLst>
              <a:gd name="adj" fmla="val 276668"/>
            </a:avLst>
          </a:prstGeom>
          <a:solidFill>
            <a:srgbClr val="D8D4D4"/>
          </a:solidFill>
          <a:ln/>
        </p:spPr>
      </p:sp>
      <p:pic>
        <p:nvPicPr>
          <p:cNvPr id="13" name="Image 4" descr="preencoded.png"/>
          <p:cNvPicPr>
            <a:picLocks noChangeAspect="1"/>
          </p:cNvPicPr>
          <p:nvPr/>
        </p:nvPicPr>
        <p:blipFill>
          <a:blip r:embed="rId7"/>
          <a:stretch>
            <a:fillRect/>
          </a:stretch>
        </p:blipFill>
        <p:spPr>
          <a:xfrm>
            <a:off x="770692" y="4260533"/>
            <a:ext cx="6511528" cy="1231106"/>
          </a:xfrm>
          <a:prstGeom prst="rect">
            <a:avLst/>
          </a:prstGeom>
        </p:spPr>
      </p:pic>
      <p:pic>
        <p:nvPicPr>
          <p:cNvPr id="14" name="Image 5" descr="preencoded.png"/>
          <p:cNvPicPr>
            <a:picLocks noChangeAspect="1"/>
          </p:cNvPicPr>
          <p:nvPr/>
        </p:nvPicPr>
        <p:blipFill>
          <a:blip r:embed="rId8"/>
          <a:stretch>
            <a:fillRect/>
          </a:stretch>
        </p:blipFill>
        <p:spPr>
          <a:xfrm>
            <a:off x="3878104" y="4690824"/>
            <a:ext cx="296466" cy="370523"/>
          </a:xfrm>
          <a:prstGeom prst="rect">
            <a:avLst/>
          </a:prstGeom>
        </p:spPr>
      </p:pic>
      <p:sp>
        <p:nvSpPr>
          <p:cNvPr id="15" name="Text 7"/>
          <p:cNvSpPr/>
          <p:nvPr/>
        </p:nvSpPr>
        <p:spPr>
          <a:xfrm>
            <a:off x="7492960" y="4471273"/>
            <a:ext cx="2767013" cy="345877"/>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Foundational Analysis</a:t>
            </a:r>
            <a:endParaRPr lang="en-US" sz="2150" dirty="0"/>
          </a:p>
        </p:txBody>
      </p:sp>
      <p:sp>
        <p:nvSpPr>
          <p:cNvPr id="16" name="Text 8"/>
          <p:cNvSpPr/>
          <p:nvPr/>
        </p:nvSpPr>
        <p:spPr>
          <a:xfrm>
            <a:off x="7492960" y="4943594"/>
            <a:ext cx="5638443" cy="33730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Genre popularity, rating distributions, author performance</a:t>
            </a:r>
            <a:endParaRPr lang="en-US" sz="1650" dirty="0"/>
          </a:p>
        </p:txBody>
      </p:sp>
      <p:sp>
        <p:nvSpPr>
          <p:cNvPr id="17" name="Text 9"/>
          <p:cNvSpPr/>
          <p:nvPr/>
        </p:nvSpPr>
        <p:spPr>
          <a:xfrm>
            <a:off x="737830" y="5728811"/>
            <a:ext cx="13154739" cy="1011912"/>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Our analysis will progress from basic questions about popular genres and highly-rated authors to more complex scenarios involving clustering patterns and feature importance. We'll also address practical scenarios such as recommending science fiction books to new users or identifying hidden gems that are highly rated but less well-known.</a:t>
            </a:r>
            <a:endParaRPr lang="en-US" sz="1650" dirty="0"/>
          </a:p>
        </p:txBody>
      </p:sp>
      <p:sp>
        <p:nvSpPr>
          <p:cNvPr id="18" name="Text 10"/>
          <p:cNvSpPr/>
          <p:nvPr/>
        </p:nvSpPr>
        <p:spPr>
          <a:xfrm>
            <a:off x="737830" y="6977896"/>
            <a:ext cx="13154739" cy="674608"/>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By the project's conclusion, we'll deliver a cleaned dataset, extracted text features, multiple recommendation models, and a functional Streamlit interface deployed on AWS.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1035" y="570071"/>
            <a:ext cx="5831324" cy="619839"/>
          </a:xfrm>
          <a:prstGeom prst="rect">
            <a:avLst/>
          </a:prstGeom>
          <a:noFill/>
          <a:ln/>
        </p:spPr>
        <p:txBody>
          <a:bodyPr wrap="none" lIns="0" tIns="0" rIns="0" bIns="0" rtlCol="0" anchor="t"/>
          <a:lstStyle/>
          <a:p>
            <a:pPr marL="0" indent="0" algn="l">
              <a:lnSpc>
                <a:spcPts val="4850"/>
              </a:lnSpc>
              <a:buNone/>
            </a:pPr>
            <a:r>
              <a:rPr lang="en-US" sz="3900" dirty="0">
                <a:solidFill>
                  <a:srgbClr val="020202"/>
                </a:solidFill>
                <a:latin typeface="PT Serif" pitchFamily="34" charset="0"/>
                <a:ea typeface="PT Serif" pitchFamily="34" charset="-122"/>
                <a:cs typeface="PT Serif" pitchFamily="34" charset="-120"/>
              </a:rPr>
              <a:t>Technical Implementation</a:t>
            </a:r>
            <a:endParaRPr lang="en-US" sz="3900" dirty="0"/>
          </a:p>
        </p:txBody>
      </p:sp>
      <p:sp>
        <p:nvSpPr>
          <p:cNvPr id="3" name="Text 1"/>
          <p:cNvSpPr/>
          <p:nvPr/>
        </p:nvSpPr>
        <p:spPr>
          <a:xfrm>
            <a:off x="661035" y="1567696"/>
            <a:ext cx="13308330" cy="906899"/>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Our technical implementation leverages Python for data processing and model development, incorporating advanced Machine Learning and NLP techniques to understand book content and similarities. We'll use clustering algorithms to group similar books and develop multiple recommendation approaches to compare performance.</a:t>
            </a:r>
            <a:endParaRPr lang="en-US" sz="1450" dirty="0"/>
          </a:p>
        </p:txBody>
      </p:sp>
      <p:sp>
        <p:nvSpPr>
          <p:cNvPr id="4" name="Shape 2"/>
          <p:cNvSpPr/>
          <p:nvPr/>
        </p:nvSpPr>
        <p:spPr>
          <a:xfrm>
            <a:off x="7303770" y="2687003"/>
            <a:ext cx="22860" cy="4155519"/>
          </a:xfrm>
          <a:prstGeom prst="roundRect">
            <a:avLst>
              <a:gd name="adj" fmla="val 123946"/>
            </a:avLst>
          </a:prstGeom>
          <a:solidFill>
            <a:srgbClr val="D8D4D4"/>
          </a:solidFill>
          <a:ln/>
        </p:spPr>
      </p:sp>
      <p:sp>
        <p:nvSpPr>
          <p:cNvPr id="5" name="Shape 3"/>
          <p:cNvSpPr/>
          <p:nvPr/>
        </p:nvSpPr>
        <p:spPr>
          <a:xfrm>
            <a:off x="6558975" y="3100388"/>
            <a:ext cx="566618" cy="22860"/>
          </a:xfrm>
          <a:prstGeom prst="roundRect">
            <a:avLst>
              <a:gd name="adj" fmla="val 123946"/>
            </a:avLst>
          </a:prstGeom>
          <a:solidFill>
            <a:srgbClr val="D8D4D4"/>
          </a:solidFill>
          <a:ln/>
        </p:spPr>
      </p:sp>
      <p:sp>
        <p:nvSpPr>
          <p:cNvPr id="6" name="Shape 4"/>
          <p:cNvSpPr/>
          <p:nvPr/>
        </p:nvSpPr>
        <p:spPr>
          <a:xfrm>
            <a:off x="7102733" y="2899410"/>
            <a:ext cx="424934" cy="424934"/>
          </a:xfrm>
          <a:prstGeom prst="roundRect">
            <a:avLst>
              <a:gd name="adj" fmla="val 6668"/>
            </a:avLst>
          </a:prstGeom>
          <a:solidFill>
            <a:srgbClr val="F2EEEE"/>
          </a:solidFill>
          <a:ln/>
        </p:spPr>
      </p:sp>
      <p:pic>
        <p:nvPicPr>
          <p:cNvPr id="7" name="Image 0" descr="preencoded.png"/>
          <p:cNvPicPr>
            <a:picLocks noChangeAspect="1"/>
          </p:cNvPicPr>
          <p:nvPr/>
        </p:nvPicPr>
        <p:blipFill>
          <a:blip r:embed="rId3"/>
          <a:stretch>
            <a:fillRect/>
          </a:stretch>
        </p:blipFill>
        <p:spPr>
          <a:xfrm>
            <a:off x="7166431" y="2925901"/>
            <a:ext cx="297418" cy="371832"/>
          </a:xfrm>
          <a:prstGeom prst="rect">
            <a:avLst/>
          </a:prstGeom>
        </p:spPr>
      </p:pic>
      <p:sp>
        <p:nvSpPr>
          <p:cNvPr id="8" name="Text 5"/>
          <p:cNvSpPr/>
          <p:nvPr/>
        </p:nvSpPr>
        <p:spPr>
          <a:xfrm>
            <a:off x="3810357" y="2875836"/>
            <a:ext cx="2560439" cy="309801"/>
          </a:xfrm>
          <a:prstGeom prst="rect">
            <a:avLst/>
          </a:prstGeom>
          <a:noFill/>
          <a:ln/>
        </p:spPr>
        <p:txBody>
          <a:bodyPr wrap="none" lIns="0" tIns="0" rIns="0" bIns="0" rtlCol="0" anchor="t"/>
          <a:lstStyle/>
          <a:p>
            <a:pPr marL="0" indent="0" algn="r">
              <a:lnSpc>
                <a:spcPts val="2400"/>
              </a:lnSpc>
              <a:buNone/>
            </a:pPr>
            <a:r>
              <a:rPr lang="en-US" sz="1950" dirty="0">
                <a:solidFill>
                  <a:srgbClr val="383838"/>
                </a:solidFill>
                <a:latin typeface="PT Serif" pitchFamily="34" charset="0"/>
                <a:ea typeface="PT Serif" pitchFamily="34" charset="-122"/>
                <a:cs typeface="PT Serif" pitchFamily="34" charset="-120"/>
              </a:rPr>
              <a:t>Data Processing &amp; NLP</a:t>
            </a:r>
            <a:endParaRPr lang="en-US" sz="1950" dirty="0"/>
          </a:p>
        </p:txBody>
      </p:sp>
      <p:sp>
        <p:nvSpPr>
          <p:cNvPr id="9" name="Text 6"/>
          <p:cNvSpPr/>
          <p:nvPr/>
        </p:nvSpPr>
        <p:spPr>
          <a:xfrm>
            <a:off x="661035" y="3298865"/>
            <a:ext cx="5709761" cy="604599"/>
          </a:xfrm>
          <a:prstGeom prst="rect">
            <a:avLst/>
          </a:prstGeom>
          <a:noFill/>
          <a:ln/>
        </p:spPr>
        <p:txBody>
          <a:bodyPr wrap="square" lIns="0" tIns="0" rIns="0" bIns="0" rtlCol="0" anchor="t"/>
          <a:lstStyle/>
          <a:p>
            <a:pPr marL="0" indent="0" algn="r">
              <a:lnSpc>
                <a:spcPts val="2350"/>
              </a:lnSpc>
              <a:buNone/>
            </a:pPr>
            <a:r>
              <a:rPr lang="en-US" sz="1450" dirty="0">
                <a:solidFill>
                  <a:srgbClr val="383838"/>
                </a:solidFill>
                <a:latin typeface="DM Sans" pitchFamily="34" charset="0"/>
                <a:ea typeface="DM Sans" pitchFamily="34" charset="-122"/>
                <a:cs typeface="DM Sans" pitchFamily="34" charset="-120"/>
              </a:rPr>
              <a:t>Python-based processing of book descriptions using Natural Language Processing techniques to extract meaningful features</a:t>
            </a:r>
            <a:endParaRPr lang="en-US" sz="1450" dirty="0"/>
          </a:p>
        </p:txBody>
      </p:sp>
      <p:sp>
        <p:nvSpPr>
          <p:cNvPr id="10" name="Shape 7"/>
          <p:cNvSpPr/>
          <p:nvPr/>
        </p:nvSpPr>
        <p:spPr>
          <a:xfrm>
            <a:off x="7504807" y="4044791"/>
            <a:ext cx="566618" cy="22860"/>
          </a:xfrm>
          <a:prstGeom prst="roundRect">
            <a:avLst>
              <a:gd name="adj" fmla="val 123946"/>
            </a:avLst>
          </a:prstGeom>
          <a:solidFill>
            <a:srgbClr val="D8D4D4"/>
          </a:solidFill>
          <a:ln/>
        </p:spPr>
      </p:sp>
      <p:sp>
        <p:nvSpPr>
          <p:cNvPr id="11" name="Shape 8"/>
          <p:cNvSpPr/>
          <p:nvPr/>
        </p:nvSpPr>
        <p:spPr>
          <a:xfrm>
            <a:off x="7102733" y="3843814"/>
            <a:ext cx="424934" cy="424934"/>
          </a:xfrm>
          <a:prstGeom prst="roundRect">
            <a:avLst>
              <a:gd name="adj" fmla="val 6668"/>
            </a:avLst>
          </a:prstGeom>
          <a:solidFill>
            <a:srgbClr val="F2EEEE"/>
          </a:solidFill>
          <a:ln/>
        </p:spPr>
      </p:sp>
      <p:pic>
        <p:nvPicPr>
          <p:cNvPr id="12" name="Image 1" descr="preencoded.png"/>
          <p:cNvPicPr>
            <a:picLocks noChangeAspect="1"/>
          </p:cNvPicPr>
          <p:nvPr/>
        </p:nvPicPr>
        <p:blipFill>
          <a:blip r:embed="rId4"/>
          <a:stretch>
            <a:fillRect/>
          </a:stretch>
        </p:blipFill>
        <p:spPr>
          <a:xfrm>
            <a:off x="7166431" y="3870305"/>
            <a:ext cx="297418" cy="371832"/>
          </a:xfrm>
          <a:prstGeom prst="rect">
            <a:avLst/>
          </a:prstGeom>
        </p:spPr>
      </p:pic>
      <p:sp>
        <p:nvSpPr>
          <p:cNvPr id="13" name="Text 9"/>
          <p:cNvSpPr/>
          <p:nvPr/>
        </p:nvSpPr>
        <p:spPr>
          <a:xfrm>
            <a:off x="8259604" y="3820239"/>
            <a:ext cx="2843689" cy="309801"/>
          </a:xfrm>
          <a:prstGeom prst="rect">
            <a:avLst/>
          </a:prstGeom>
          <a:noFill/>
          <a:ln/>
        </p:spPr>
        <p:txBody>
          <a:bodyPr wrap="none" lIns="0" tIns="0" rIns="0" bIns="0" rtlCol="0" anchor="t"/>
          <a:lstStyle/>
          <a:p>
            <a:pPr marL="0" indent="0" algn="l">
              <a:lnSpc>
                <a:spcPts val="2400"/>
              </a:lnSpc>
              <a:buNone/>
            </a:pPr>
            <a:r>
              <a:rPr lang="en-US" sz="1950" dirty="0">
                <a:solidFill>
                  <a:srgbClr val="383838"/>
                </a:solidFill>
                <a:latin typeface="PT Serif" pitchFamily="34" charset="0"/>
                <a:ea typeface="PT Serif" pitchFamily="34" charset="-122"/>
                <a:cs typeface="PT Serif" pitchFamily="34" charset="-120"/>
              </a:rPr>
              <a:t>Machine Learning Models</a:t>
            </a:r>
            <a:endParaRPr lang="en-US" sz="1950" dirty="0"/>
          </a:p>
        </p:txBody>
      </p:sp>
      <p:sp>
        <p:nvSpPr>
          <p:cNvPr id="14" name="Text 10"/>
          <p:cNvSpPr/>
          <p:nvPr/>
        </p:nvSpPr>
        <p:spPr>
          <a:xfrm>
            <a:off x="8259604" y="4243268"/>
            <a:ext cx="5709761" cy="604599"/>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Implementing clustering algorithms to group similar books based on content and user interaction patterns</a:t>
            </a:r>
            <a:endParaRPr lang="en-US" sz="1450" dirty="0"/>
          </a:p>
        </p:txBody>
      </p:sp>
      <p:sp>
        <p:nvSpPr>
          <p:cNvPr id="15" name="Shape 11"/>
          <p:cNvSpPr/>
          <p:nvPr/>
        </p:nvSpPr>
        <p:spPr>
          <a:xfrm>
            <a:off x="6558975" y="4894778"/>
            <a:ext cx="566618" cy="22860"/>
          </a:xfrm>
          <a:prstGeom prst="roundRect">
            <a:avLst>
              <a:gd name="adj" fmla="val 123946"/>
            </a:avLst>
          </a:prstGeom>
          <a:solidFill>
            <a:srgbClr val="D8D4D4"/>
          </a:solidFill>
          <a:ln/>
        </p:spPr>
      </p:sp>
      <p:sp>
        <p:nvSpPr>
          <p:cNvPr id="16" name="Shape 12"/>
          <p:cNvSpPr/>
          <p:nvPr/>
        </p:nvSpPr>
        <p:spPr>
          <a:xfrm>
            <a:off x="7102733" y="4693801"/>
            <a:ext cx="424934" cy="424934"/>
          </a:xfrm>
          <a:prstGeom prst="roundRect">
            <a:avLst>
              <a:gd name="adj" fmla="val 6668"/>
            </a:avLst>
          </a:prstGeom>
          <a:solidFill>
            <a:srgbClr val="F2EEEE"/>
          </a:solidFill>
          <a:ln/>
        </p:spPr>
      </p:sp>
      <p:pic>
        <p:nvPicPr>
          <p:cNvPr id="17" name="Image 2" descr="preencoded.png"/>
          <p:cNvPicPr>
            <a:picLocks noChangeAspect="1"/>
          </p:cNvPicPr>
          <p:nvPr/>
        </p:nvPicPr>
        <p:blipFill>
          <a:blip r:embed="rId5"/>
          <a:stretch>
            <a:fillRect/>
          </a:stretch>
        </p:blipFill>
        <p:spPr>
          <a:xfrm>
            <a:off x="7166431" y="4720292"/>
            <a:ext cx="297418" cy="371832"/>
          </a:xfrm>
          <a:prstGeom prst="rect">
            <a:avLst/>
          </a:prstGeom>
        </p:spPr>
      </p:pic>
      <p:sp>
        <p:nvSpPr>
          <p:cNvPr id="18" name="Text 13"/>
          <p:cNvSpPr/>
          <p:nvPr/>
        </p:nvSpPr>
        <p:spPr>
          <a:xfrm>
            <a:off x="3891677" y="4670227"/>
            <a:ext cx="2479119" cy="309801"/>
          </a:xfrm>
          <a:prstGeom prst="rect">
            <a:avLst/>
          </a:prstGeom>
          <a:noFill/>
          <a:ln/>
        </p:spPr>
        <p:txBody>
          <a:bodyPr wrap="none" lIns="0" tIns="0" rIns="0" bIns="0" rtlCol="0" anchor="t"/>
          <a:lstStyle/>
          <a:p>
            <a:pPr marL="0" indent="0" algn="r">
              <a:lnSpc>
                <a:spcPts val="2400"/>
              </a:lnSpc>
              <a:buNone/>
            </a:pPr>
            <a:r>
              <a:rPr lang="en-US" sz="1950" dirty="0">
                <a:solidFill>
                  <a:srgbClr val="383838"/>
                </a:solidFill>
                <a:latin typeface="PT Serif" pitchFamily="34" charset="0"/>
                <a:ea typeface="PT Serif" pitchFamily="34" charset="-122"/>
                <a:cs typeface="PT Serif" pitchFamily="34" charset="-120"/>
              </a:rPr>
              <a:t>Streamlit Application</a:t>
            </a:r>
            <a:endParaRPr lang="en-US" sz="1950" dirty="0"/>
          </a:p>
        </p:txBody>
      </p:sp>
      <p:sp>
        <p:nvSpPr>
          <p:cNvPr id="19" name="Text 14"/>
          <p:cNvSpPr/>
          <p:nvPr/>
        </p:nvSpPr>
        <p:spPr>
          <a:xfrm>
            <a:off x="661035" y="5093256"/>
            <a:ext cx="5709761" cy="604599"/>
          </a:xfrm>
          <a:prstGeom prst="rect">
            <a:avLst/>
          </a:prstGeom>
          <a:noFill/>
          <a:ln/>
        </p:spPr>
        <p:txBody>
          <a:bodyPr wrap="square" lIns="0" tIns="0" rIns="0" bIns="0" rtlCol="0" anchor="t"/>
          <a:lstStyle/>
          <a:p>
            <a:pPr marL="0" indent="0" algn="r">
              <a:lnSpc>
                <a:spcPts val="2350"/>
              </a:lnSpc>
              <a:buNone/>
            </a:pPr>
            <a:r>
              <a:rPr lang="en-US" sz="1450" dirty="0">
                <a:solidFill>
                  <a:srgbClr val="383838"/>
                </a:solidFill>
                <a:latin typeface="DM Sans" pitchFamily="34" charset="0"/>
                <a:ea typeface="DM Sans" pitchFamily="34" charset="-122"/>
                <a:cs typeface="DM Sans" pitchFamily="34" charset="-120"/>
              </a:rPr>
              <a:t>Developing a user-friendly interface for accessing personalized book recommendations</a:t>
            </a:r>
            <a:endParaRPr lang="en-US" sz="1450" dirty="0"/>
          </a:p>
        </p:txBody>
      </p:sp>
      <p:sp>
        <p:nvSpPr>
          <p:cNvPr id="20" name="Shape 15"/>
          <p:cNvSpPr/>
          <p:nvPr/>
        </p:nvSpPr>
        <p:spPr>
          <a:xfrm>
            <a:off x="7504807" y="5744766"/>
            <a:ext cx="566618" cy="22860"/>
          </a:xfrm>
          <a:prstGeom prst="roundRect">
            <a:avLst>
              <a:gd name="adj" fmla="val 123946"/>
            </a:avLst>
          </a:prstGeom>
          <a:solidFill>
            <a:srgbClr val="D8D4D4"/>
          </a:solidFill>
          <a:ln/>
        </p:spPr>
      </p:sp>
      <p:sp>
        <p:nvSpPr>
          <p:cNvPr id="21" name="Shape 16"/>
          <p:cNvSpPr/>
          <p:nvPr/>
        </p:nvSpPr>
        <p:spPr>
          <a:xfrm>
            <a:off x="7102733" y="5543788"/>
            <a:ext cx="424934" cy="424934"/>
          </a:xfrm>
          <a:prstGeom prst="roundRect">
            <a:avLst>
              <a:gd name="adj" fmla="val 6668"/>
            </a:avLst>
          </a:prstGeom>
          <a:solidFill>
            <a:srgbClr val="F2EEEE"/>
          </a:solidFill>
          <a:ln/>
        </p:spPr>
      </p:sp>
      <p:pic>
        <p:nvPicPr>
          <p:cNvPr id="22" name="Image 3" descr="preencoded.png"/>
          <p:cNvPicPr>
            <a:picLocks noChangeAspect="1"/>
          </p:cNvPicPr>
          <p:nvPr/>
        </p:nvPicPr>
        <p:blipFill>
          <a:blip r:embed="rId6"/>
          <a:stretch>
            <a:fillRect/>
          </a:stretch>
        </p:blipFill>
        <p:spPr>
          <a:xfrm>
            <a:off x="7166431" y="5570280"/>
            <a:ext cx="297418" cy="371832"/>
          </a:xfrm>
          <a:prstGeom prst="rect">
            <a:avLst/>
          </a:prstGeom>
        </p:spPr>
      </p:pic>
      <p:sp>
        <p:nvSpPr>
          <p:cNvPr id="23" name="Text 17"/>
          <p:cNvSpPr/>
          <p:nvPr/>
        </p:nvSpPr>
        <p:spPr>
          <a:xfrm>
            <a:off x="8259604" y="5520214"/>
            <a:ext cx="2479119" cy="309801"/>
          </a:xfrm>
          <a:prstGeom prst="rect">
            <a:avLst/>
          </a:prstGeom>
          <a:noFill/>
          <a:ln/>
        </p:spPr>
        <p:txBody>
          <a:bodyPr wrap="none" lIns="0" tIns="0" rIns="0" bIns="0" rtlCol="0" anchor="t"/>
          <a:lstStyle/>
          <a:p>
            <a:pPr marL="0" indent="0" algn="l">
              <a:lnSpc>
                <a:spcPts val="2400"/>
              </a:lnSpc>
              <a:buNone/>
            </a:pPr>
            <a:r>
              <a:rPr lang="en-US" sz="1950" dirty="0">
                <a:solidFill>
                  <a:srgbClr val="383838"/>
                </a:solidFill>
                <a:latin typeface="PT Serif" pitchFamily="34" charset="0"/>
                <a:ea typeface="PT Serif" pitchFamily="34" charset="-122"/>
                <a:cs typeface="PT Serif" pitchFamily="34" charset="-120"/>
              </a:rPr>
              <a:t>AWS Deployment</a:t>
            </a:r>
            <a:endParaRPr lang="en-US" sz="1950" dirty="0"/>
          </a:p>
        </p:txBody>
      </p:sp>
      <p:sp>
        <p:nvSpPr>
          <p:cNvPr id="24" name="Text 18"/>
          <p:cNvSpPr/>
          <p:nvPr/>
        </p:nvSpPr>
        <p:spPr>
          <a:xfrm>
            <a:off x="8259604" y="5943243"/>
            <a:ext cx="5709761" cy="604599"/>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Hosting the solution on AWS to ensure accessibility and scalability for all users</a:t>
            </a:r>
            <a:endParaRPr lang="en-US" sz="1450" dirty="0"/>
          </a:p>
        </p:txBody>
      </p:sp>
      <p:sp>
        <p:nvSpPr>
          <p:cNvPr id="25" name="Text 19"/>
          <p:cNvSpPr/>
          <p:nvPr/>
        </p:nvSpPr>
        <p:spPr>
          <a:xfrm>
            <a:off x="661035" y="7054929"/>
            <a:ext cx="13308330" cy="604599"/>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The final product will be deployed as a Streamlit application hosted on AWS, ensuring both accessibility and scalability for users seeking personalized book recommendations.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952</Words>
  <Application>Microsoft Office PowerPoint</Application>
  <PresentationFormat>Custom</PresentationFormat>
  <Paragraphs>99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DM Sans</vt:lpstr>
      <vt:lpstr>Arial</vt:lpstr>
      <vt:lpstr>DM Sans Bold</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S</cp:lastModifiedBy>
  <cp:revision>2</cp:revision>
  <dcterms:created xsi:type="dcterms:W3CDTF">2025-04-14T12:30:07Z</dcterms:created>
  <dcterms:modified xsi:type="dcterms:W3CDTF">2025-06-22T14:54:23Z</dcterms:modified>
</cp:coreProperties>
</file>